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5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9E753-A021-43E3-AD2E-6BC953A1F72F}" type="datetimeFigureOut">
              <a:rPr lang="cs-CZ" smtClean="0"/>
              <a:pPr/>
              <a:t>22.7.2015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168F-0D46-4B32-BB6B-394049D8B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3AD7-BEF7-4E73-97C7-BC5AC2BD58E7}" type="datetimeFigureOut">
              <a:rPr lang="cs-CZ" smtClean="0"/>
              <a:pPr/>
              <a:t>22.7.2015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05023-F097-40E7-98FD-A9B590014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31359-ACC2-49B2-A374-6A54F3612050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8D4A1-AAB7-4428-900E-35E4488FB8FA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4628A-D4A4-4855-8F29-0D7A40734EE1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22.7.2015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22.7.2015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22.7.2015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22.7.2015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22.7.2015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22.7.2015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22.7.2015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22.7.2015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22.7.2015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22.7.2015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22.7.2015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F03E-2176-405B-9604-8860713F514D}" type="datetimeFigureOut">
              <a:rPr lang="cs-CZ" smtClean="0"/>
              <a:pPr/>
              <a:t>22.7.2015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 descr="prezentace_2013-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988840"/>
            <a:ext cx="7772400" cy="33123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/>
              <a:t>NÁVOD</a:t>
            </a:r>
            <a:br>
              <a:rPr lang="cs-CZ" b="1" dirty="0" smtClean="0"/>
            </a:br>
            <a:r>
              <a:rPr lang="cs-CZ" b="1" dirty="0" smtClean="0"/>
              <a:t>NA PODÁNÍ PŘIHLÁŠKY NA BAKALÁŘSKÉ A MAGISTERSKÉ STUDIUM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markova\Desktop\dále 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714" y="1340768"/>
            <a:ext cx="7028286" cy="475252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1916832"/>
            <a:ext cx="2123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Po zvolení Typu studia se Vám objeví tabulka, ve které si musíte vybrat „</a:t>
            </a:r>
            <a:r>
              <a:rPr lang="cs-CZ" sz="2000" b="1" dirty="0" smtClean="0"/>
              <a:t>Typ přijímacího řízení</a:t>
            </a:r>
            <a:r>
              <a:rPr lang="cs-CZ" sz="2000" dirty="0" smtClean="0"/>
              <a:t>“ – není to přijímací řízení v pravém slova smyslu. Vybíráte si, </a:t>
            </a:r>
            <a:r>
              <a:rPr lang="cs-CZ" sz="2000" b="1" dirty="0" smtClean="0"/>
              <a:t>na jakém místě budete studovat. 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markova\Desktop\dále 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714" y="1340768"/>
            <a:ext cx="7028286" cy="475252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79512" y="1700808"/>
            <a:ext cx="19797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Zde vyberete </a:t>
            </a:r>
            <a:r>
              <a:rPr lang="cs-CZ" sz="2800" b="1" dirty="0" smtClean="0"/>
              <a:t>Litoměřice</a:t>
            </a:r>
          </a:p>
          <a:p>
            <a:pPr algn="ctr"/>
            <a:r>
              <a:rPr lang="cs-CZ" sz="2800" b="1" dirty="0" smtClean="0"/>
              <a:t>-</a:t>
            </a:r>
          </a:p>
          <a:p>
            <a:pPr algn="ctr"/>
            <a:r>
              <a:rPr lang="cs-CZ" sz="2800" b="1" dirty="0" smtClean="0"/>
              <a:t> </a:t>
            </a:r>
            <a:r>
              <a:rPr lang="cs-CZ" sz="2800" dirty="0" smtClean="0"/>
              <a:t>kliknutím na šipku pod </a:t>
            </a:r>
            <a:r>
              <a:rPr lang="cs-CZ" sz="2800" b="1" dirty="0" smtClean="0"/>
              <a:t>„Vybrat“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251520" y="5229200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195736" y="5157192"/>
            <a:ext cx="61926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8388424" y="5157192"/>
            <a:ext cx="55436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916832"/>
            <a:ext cx="2123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Po zvolení Typu studia se Vám objeví tabulka, ve které si musíte vybrat „</a:t>
            </a:r>
            <a:r>
              <a:rPr lang="cs-CZ" sz="2000" b="1" dirty="0" smtClean="0"/>
              <a:t>Typ přijímacího řízení</a:t>
            </a:r>
            <a:r>
              <a:rPr lang="cs-CZ" sz="2000" dirty="0" smtClean="0"/>
              <a:t>“ – není to přijímací řízení v pravém slova smyslu. Vybíráte si, </a:t>
            </a:r>
            <a:r>
              <a:rPr lang="cs-CZ" sz="2000" b="1" dirty="0" smtClean="0"/>
              <a:t>na jakém místě budete studovat. </a:t>
            </a:r>
            <a:endParaRPr lang="cs-CZ" sz="2000" b="1" dirty="0"/>
          </a:p>
        </p:txBody>
      </p:sp>
      <p:pic>
        <p:nvPicPr>
          <p:cNvPr id="7170" name="Picture 2" descr="D:\Users\markova\Desktop\dále 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7020272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700808"/>
            <a:ext cx="19797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Zde vyberete </a:t>
            </a:r>
            <a:r>
              <a:rPr lang="cs-CZ" sz="2800" b="1" dirty="0" smtClean="0"/>
              <a:t>Litoměřice</a:t>
            </a:r>
          </a:p>
          <a:p>
            <a:pPr algn="ctr"/>
            <a:r>
              <a:rPr lang="cs-CZ" sz="2800" b="1" dirty="0" smtClean="0"/>
              <a:t>-</a:t>
            </a:r>
          </a:p>
          <a:p>
            <a:pPr algn="ctr"/>
            <a:r>
              <a:rPr lang="cs-CZ" sz="2800" b="1" dirty="0" smtClean="0"/>
              <a:t> </a:t>
            </a:r>
            <a:r>
              <a:rPr lang="cs-CZ" sz="2800" dirty="0" smtClean="0"/>
              <a:t>kliknutím na šipku pod </a:t>
            </a:r>
            <a:r>
              <a:rPr lang="cs-CZ" sz="2800" b="1" dirty="0" smtClean="0"/>
              <a:t>„Vybrat“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5" name="Picture 2" descr="D:\Users\markova\Desktop\dále 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7020272" cy="5013176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123728" y="5373216"/>
            <a:ext cx="63367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323528" y="5445224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8532440" y="5373216"/>
            <a:ext cx="61156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o dá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052735"/>
            <a:ext cx="6084168" cy="5217925"/>
          </a:xfrm>
        </p:spPr>
      </p:pic>
      <p:sp>
        <p:nvSpPr>
          <p:cNvPr id="5" name="TextovéPole 4"/>
          <p:cNvSpPr txBox="1"/>
          <p:nvPr/>
        </p:nvSpPr>
        <p:spPr>
          <a:xfrm>
            <a:off x="179512" y="1556792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Po zvolení „Typu přijímacího řízení“ se Vám objeví tato stránka.</a:t>
            </a:r>
          </a:p>
          <a:p>
            <a:pPr algn="ctr"/>
            <a:endParaRPr lang="cs-CZ" sz="20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2852936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Zde vyplníte kolonky „Jméno“, „Příjmení“, „e-mail“, zaškrtnete, zda jste muž, nebo žena, zvolíte „Státní příslušnost“, vyplníte „Rodné číslo“.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494116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Jako poslední krok na této stránce stisknete tlačítko „Založit e-přihlášku a pokračovat“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131840" y="3284984"/>
            <a:ext cx="460851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131840" y="3501008"/>
            <a:ext cx="12961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131840" y="4221088"/>
            <a:ext cx="338437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131840" y="4725144"/>
            <a:ext cx="144016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ravoúhlá spojovací čára 12"/>
          <p:cNvCxnSpPr/>
          <p:nvPr/>
        </p:nvCxnSpPr>
        <p:spPr>
          <a:xfrm flipV="1">
            <a:off x="611560" y="4797152"/>
            <a:ext cx="2448272" cy="1368152"/>
          </a:xfrm>
          <a:prstGeom prst="bentConnector3">
            <a:avLst>
              <a:gd name="adj1" fmla="val 8690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dalších krocích vyplníte údaje o své osobě a o svém bydlišti a korespondenční adrese.</a:t>
            </a:r>
          </a:p>
          <a:p>
            <a:r>
              <a:rPr lang="cs-CZ" dirty="0" smtClean="0"/>
              <a:t>Odešlete poplatek 500,- Kč na účet fakulty, pod v.s. a s.s., který Vám přihlášky vygeneruje</a:t>
            </a:r>
          </a:p>
          <a:p>
            <a:r>
              <a:rPr lang="cs-CZ" dirty="0" smtClean="0"/>
              <a:t>Nikam nic NEPOSÍLÁTE (ani přihlášku, ani potvrzení o úhradě poplatku)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Vyčkáte, až přijde e-mail z fakulty a dále budete postupovat dle pokynů v něm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7200" b="1" dirty="0" smtClean="0"/>
              <a:t>PŘEJEME MNOHO ÚSPĚCHŮ PŘI STUDIU</a:t>
            </a:r>
            <a:endParaRPr lang="cs-CZ" sz="7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u="sng" dirty="0" smtClean="0"/>
              <a:t>Přihlášku podáváte pouze elektronicky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2775" y="2348880"/>
            <a:ext cx="8153400" cy="374712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dirty="0" smtClean="0"/>
          </a:p>
          <a:p>
            <a:pPr marL="320040" indent="-320040">
              <a:defRPr/>
            </a:pPr>
            <a:r>
              <a:rPr lang="cs-CZ" dirty="0" smtClean="0"/>
              <a:t>Adresa pro podání přihlášky na bakalářské i magisterské studium:</a:t>
            </a:r>
          </a:p>
          <a:p>
            <a:pPr marL="1120140" lvl="2" indent="-320040">
              <a:buFont typeface="Wingdings"/>
              <a:buChar char=""/>
              <a:defRPr/>
            </a:pPr>
            <a:endParaRPr lang="cs-CZ" sz="2000" dirty="0" smtClean="0">
              <a:solidFill>
                <a:srgbClr val="FF0000"/>
              </a:solidFill>
            </a:endParaRPr>
          </a:p>
          <a:p>
            <a:pPr marL="1120140" lvl="2" indent="-320040" algn="ctr">
              <a:defRPr/>
            </a:pPr>
            <a:r>
              <a:rPr lang="cs-CZ" sz="3600" dirty="0" smtClean="0">
                <a:solidFill>
                  <a:srgbClr val="FF0000"/>
                </a:solidFill>
              </a:rPr>
              <a:t>https://is.czu.cz/prihlaska/</a:t>
            </a:r>
            <a:endParaRPr lang="cs-CZ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251520" y="2348880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/>
              <a:t>Odkaz z předešlé stránky Vás přesměruje do</a:t>
            </a:r>
          </a:p>
          <a:p>
            <a:pPr algn="ctr"/>
            <a:r>
              <a:rPr lang="cs-CZ" sz="2800" u="sng" dirty="0" smtClean="0"/>
              <a:t> </a:t>
            </a:r>
            <a:r>
              <a:rPr lang="cs-CZ" sz="2800" b="1" u="sng" dirty="0" smtClean="0"/>
              <a:t>Univerzitního Informačního Systému (UIS)</a:t>
            </a:r>
            <a:endParaRPr lang="cs-CZ" sz="2800" b="1" u="sng" dirty="0"/>
          </a:p>
        </p:txBody>
      </p:sp>
      <p:pic>
        <p:nvPicPr>
          <p:cNvPr id="1026" name="Picture 2" descr="D:\Users\markova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360" y="908720"/>
            <a:ext cx="5760640" cy="5247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markova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836712"/>
            <a:ext cx="5868144" cy="5345921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251520" y="2132856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případě, že podáváte přihlášku, zvolíte možnost „Vstoupit do systému e-přihlášek jako nový uživatel“</a:t>
            </a:r>
            <a:endParaRPr lang="cs-CZ" dirty="0"/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251520" y="3717032"/>
            <a:ext cx="26642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Elipsa 21"/>
          <p:cNvSpPr/>
          <p:nvPr/>
        </p:nvSpPr>
        <p:spPr>
          <a:xfrm>
            <a:off x="3059832" y="3645024"/>
            <a:ext cx="316835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markova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626" y="1052736"/>
            <a:ext cx="5969374" cy="5456709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23528" y="2204864"/>
            <a:ext cx="2448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u="sng" dirty="0" smtClean="0"/>
              <a:t>Odkaz z předešlé stránky Vás přesměruje na stránku, kde si musíte </a:t>
            </a:r>
            <a:r>
              <a:rPr lang="cs-CZ" sz="2800" b="1" u="sng" dirty="0" smtClean="0"/>
              <a:t>zvolit fakultu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markova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626" y="1052736"/>
            <a:ext cx="5969374" cy="5456709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39552" y="227687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Zde vyberete </a:t>
            </a:r>
            <a:r>
              <a:rPr lang="cs-CZ" b="1" dirty="0" smtClean="0"/>
              <a:t>Provozně ekonomickou fakultu 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(nezáleží na tom, zda kliknete na obrázek sovy, nebo na text)</a:t>
            </a:r>
            <a:endParaRPr lang="cs-CZ" dirty="0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611560" y="4221088"/>
            <a:ext cx="26642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3275856" y="3212976"/>
            <a:ext cx="1224136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D:\Users\markova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9948" y="1484784"/>
            <a:ext cx="7014052" cy="444033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0" y="2276872"/>
            <a:ext cx="2195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u="sng" dirty="0" smtClean="0"/>
              <a:t>Odkaz              z předešlé stránky Vás přesměruje na stránku, kde si musíte zvolit </a:t>
            </a:r>
          </a:p>
          <a:p>
            <a:pPr algn="ctr"/>
            <a:r>
              <a:rPr lang="cs-CZ" sz="2800" b="1" u="sng" dirty="0" smtClean="0"/>
              <a:t>Typ studia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11560" y="21328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případě, že chcete studovat </a:t>
            </a:r>
            <a:r>
              <a:rPr lang="cs-CZ" sz="2400" b="1" dirty="0" smtClean="0"/>
              <a:t>bakalářský stupeň studia</a:t>
            </a:r>
            <a:r>
              <a:rPr lang="cs-CZ" sz="2400" dirty="0" smtClean="0"/>
              <a:t>, tak zvolíte „</a:t>
            </a:r>
            <a:r>
              <a:rPr lang="cs-CZ" sz="2400" b="1" dirty="0" smtClean="0"/>
              <a:t>Bakalářské CŽV</a:t>
            </a:r>
            <a:r>
              <a:rPr lang="cs-CZ" sz="2400" dirty="0" smtClean="0"/>
              <a:t>“  poté kliknete na „Vybrat typ studia“</a:t>
            </a:r>
            <a:endParaRPr lang="cs-CZ" sz="2400" dirty="0"/>
          </a:p>
        </p:txBody>
      </p:sp>
      <p:pic>
        <p:nvPicPr>
          <p:cNvPr id="5122" name="Picture 2" descr="D:\Users\markova\Desktop\ty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8804353" cy="1876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19168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případě, že chcete studovat </a:t>
            </a:r>
            <a:r>
              <a:rPr lang="cs-CZ" sz="2400" b="1" dirty="0" smtClean="0"/>
              <a:t>magisterský stupeň studia</a:t>
            </a:r>
            <a:r>
              <a:rPr lang="cs-CZ" sz="2400" dirty="0" smtClean="0"/>
              <a:t>, tak zvolíte „</a:t>
            </a:r>
            <a:r>
              <a:rPr lang="cs-CZ" sz="2400" b="1" dirty="0" smtClean="0"/>
              <a:t>Navazující magisterské CŽV</a:t>
            </a:r>
            <a:r>
              <a:rPr lang="cs-CZ" sz="2400" dirty="0" smtClean="0"/>
              <a:t>“  poté kliknete na „Vybrat typ studia“</a:t>
            </a:r>
            <a:endParaRPr lang="cs-CZ" sz="2400" dirty="0"/>
          </a:p>
        </p:txBody>
      </p:sp>
      <p:pic>
        <p:nvPicPr>
          <p:cNvPr id="6" name="Picture 3" descr="D:\Users\markova\Desktop\ty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140968"/>
            <a:ext cx="8820471" cy="1923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-QS-03-10a_1-2 Prezentace - ekono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Bc</Template>
  <TotalTime>865</TotalTime>
  <Words>379</Words>
  <Application>Microsoft Office PowerPoint</Application>
  <PresentationFormat>Předvádění na obrazovce (4:3)</PresentationFormat>
  <Paragraphs>36</Paragraphs>
  <Slides>16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F-QS-03-10a_1-2 Prezentace - ekonom</vt:lpstr>
      <vt:lpstr>NÁVOD NA PODÁNÍ PŘIHLÁŠKY NA BAKALÁŘSKÉ A MAGISTERSKÉ STUDIUM</vt:lpstr>
      <vt:lpstr>Přihlášku podáváte pouze elektronicky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>Českomoravské informační systémy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markova</dc:creator>
  <cp:lastModifiedBy>markova</cp:lastModifiedBy>
  <cp:revision>88</cp:revision>
  <dcterms:created xsi:type="dcterms:W3CDTF">2012-08-28T06:29:27Z</dcterms:created>
  <dcterms:modified xsi:type="dcterms:W3CDTF">2015-07-22T11:56:35Z</dcterms:modified>
</cp:coreProperties>
</file>