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8"/>
  </p:notesMasterIdLst>
  <p:handoutMasterIdLst>
    <p:handoutMasterId r:id="rId19"/>
  </p:handout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5" r:id="rId12"/>
    <p:sldId id="276" r:id="rId13"/>
    <p:sldId id="277" r:id="rId14"/>
    <p:sldId id="280" r:id="rId15"/>
    <p:sldId id="278" r:id="rId16"/>
    <p:sldId id="279" r:id="rId17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9E753-A021-43E3-AD2E-6BC953A1F72F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168F-0D46-4B32-BB6B-394049D8BF0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3AD7-BEF7-4E73-97C7-BC5AC2BD58E7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05023-F097-40E7-98FD-A9B590014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31359-ACC2-49B2-A374-6A54F3612050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8D4A1-AAB7-4428-900E-35E4488FB8FA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4628A-D4A4-4855-8F29-0D7A40734EE1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05023-F097-40E7-98FD-A9B590014B3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09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00385" y="1828799"/>
            <a:ext cx="990599" cy="228659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6209" y="3264406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5279" y="292609"/>
            <a:ext cx="628813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69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77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4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509006"/>
            <a:ext cx="6422003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766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44721" y="654263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7454" y="2900539"/>
            <a:ext cx="5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914401"/>
            <a:ext cx="6160385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87279" y="3814473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43" name="Rectangle 4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54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399"/>
            <a:ext cx="6422004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Rectangle 1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18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84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884" y="2489199"/>
            <a:ext cx="231098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8884" y="3147164"/>
            <a:ext cx="2310988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9201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2675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39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489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36973"/>
            <a:ext cx="6423592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39" y="4188546"/>
            <a:ext cx="2314064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8" y="4837558"/>
            <a:ext cx="230928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7" y="4188546"/>
            <a:ext cx="233090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9200"/>
            <a:ext cx="20251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7" y="4846509"/>
            <a:ext cx="2330904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84814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5" y="2489200"/>
            <a:ext cx="201883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6510"/>
            <a:ext cx="2299492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331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1" y="2489200"/>
            <a:ext cx="6343201" cy="3530600"/>
          </a:xfrm>
        </p:spPr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808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235" y="1447799"/>
            <a:ext cx="4435439" cy="4571999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75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99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23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43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490"/>
            <a:ext cx="3636978" cy="277131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79" cy="277131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9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41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51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97437"/>
            <a:ext cx="271258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844"/>
            <a:ext cx="2712590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0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362190"/>
            <a:ext cx="2987087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591" y="3088562"/>
            <a:ext cx="3001938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63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144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3564" y="925605"/>
            <a:ext cx="634607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71444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AE0DF03E-2176-405B-9604-8860713F514D}" type="datetimeFigureOut">
              <a:rPr lang="cs-CZ" smtClean="0"/>
              <a:pPr/>
              <a:t>06.10.2020</a:t>
            </a:fld>
            <a:endParaRPr lang="cs-CZ"/>
          </a:p>
        </p:txBody>
      </p:sp>
      <p:sp>
        <p:nvSpPr>
          <p:cNvPr id="17" name="Rectangle 1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391D3E5-3C0C-489C-A997-518B4D99851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12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s.czu.cz/prihlask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5800" y="1623152"/>
            <a:ext cx="8136904" cy="38884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/>
              <a:t>NÁVOD</a:t>
            </a:r>
            <a:br>
              <a:rPr lang="cs-CZ" b="1" dirty="0" smtClean="0"/>
            </a:br>
            <a:r>
              <a:rPr lang="cs-CZ" b="1" dirty="0" smtClean="0"/>
              <a:t>NA PODÁNÍ PŘIHLÁŠKY</a:t>
            </a:r>
            <a:br>
              <a:rPr lang="cs-CZ" b="1" dirty="0" smtClean="0"/>
            </a:br>
            <a:r>
              <a:rPr lang="cs-CZ" b="1" dirty="0" smtClean="0"/>
              <a:t>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4400" b="1" dirty="0" smtClean="0"/>
              <a:t>BAKALÁŘSKÉ A MAGISTERSKÉ STUDIUM</a:t>
            </a:r>
          </a:p>
        </p:txBody>
      </p:sp>
      <p:sp>
        <p:nvSpPr>
          <p:cNvPr id="3" name="Obdélník 2"/>
          <p:cNvSpPr/>
          <p:nvPr/>
        </p:nvSpPr>
        <p:spPr>
          <a:xfrm>
            <a:off x="515800" y="5624442"/>
            <a:ext cx="8160656" cy="828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97" y="5624442"/>
            <a:ext cx="1256159" cy="82889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34" y="548681"/>
            <a:ext cx="1033938" cy="11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markova\Desktop\dále 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6732240" cy="464972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51520" y="2132856"/>
            <a:ext cx="2160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 zvolení Typu studia se Vám objeví tabulka, ve které si musíte vybrat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„</a:t>
            </a:r>
            <a:r>
              <a:rPr lang="cs-CZ" b="1" dirty="0" smtClean="0">
                <a:solidFill>
                  <a:srgbClr val="FF0000"/>
                </a:solidFill>
              </a:rPr>
              <a:t>Typ přijímacího řízení</a:t>
            </a:r>
            <a:r>
              <a:rPr lang="cs-CZ" dirty="0" smtClean="0">
                <a:solidFill>
                  <a:srgbClr val="FF0000"/>
                </a:solidFill>
              </a:rPr>
              <a:t>“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(není to přijímací řízení v pravém slova smyslu, </a:t>
            </a:r>
            <a:r>
              <a:rPr lang="cs-CZ" dirty="0"/>
              <a:t>v</a:t>
            </a:r>
            <a:r>
              <a:rPr lang="cs-CZ" dirty="0" smtClean="0"/>
              <a:t>ybíráte si, </a:t>
            </a:r>
            <a:r>
              <a:rPr lang="cs-CZ" b="1" dirty="0" smtClean="0"/>
              <a:t>na jakém místě budete studovat</a:t>
            </a:r>
            <a:r>
              <a:rPr lang="cs-CZ" dirty="0" smtClean="0"/>
              <a:t>).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4" y="548681"/>
            <a:ext cx="1033938" cy="1104528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2339752" y="4149080"/>
            <a:ext cx="180020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markova\Desktop\dále 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620" y="908720"/>
            <a:ext cx="6588380" cy="475252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87959" y="2348880"/>
            <a:ext cx="22676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200" dirty="0" smtClean="0"/>
              <a:t>Zde vyberete </a:t>
            </a:r>
            <a:r>
              <a:rPr lang="cs-CZ" sz="3200" b="1" dirty="0" smtClean="0">
                <a:solidFill>
                  <a:srgbClr val="FF0000"/>
                </a:solidFill>
              </a:rPr>
              <a:t>Litoměřice</a:t>
            </a:r>
          </a:p>
          <a:p>
            <a:pPr algn="ctr"/>
            <a:endParaRPr lang="cs-CZ" sz="2800" b="1" dirty="0"/>
          </a:p>
          <a:p>
            <a:pPr algn="ctr"/>
            <a:r>
              <a:rPr lang="cs-CZ" sz="2000" dirty="0" smtClean="0"/>
              <a:t>kliknutím na šipku pod </a:t>
            </a:r>
            <a:r>
              <a:rPr lang="cs-CZ" sz="2000" b="1" dirty="0" smtClean="0"/>
              <a:t>„Vybrat“</a:t>
            </a:r>
            <a:r>
              <a:rPr lang="cs-CZ" sz="2000" dirty="0" smtClean="0"/>
              <a:t> </a:t>
            </a:r>
            <a:endParaRPr lang="cs-CZ" sz="2400" dirty="0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539552" y="4833156"/>
            <a:ext cx="17644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2555619" y="4755862"/>
            <a:ext cx="5870345" cy="16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8449653" y="4755862"/>
            <a:ext cx="55436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4" y="548681"/>
            <a:ext cx="1033938" cy="11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markova\Desktop\dále 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15" y="908720"/>
            <a:ext cx="6645946" cy="489654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476415" y="4869160"/>
            <a:ext cx="601317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737320" y="4941168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8532523" y="4869160"/>
            <a:ext cx="546905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2492896"/>
            <a:ext cx="22676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200" dirty="0" smtClean="0"/>
              <a:t>Zde vyberete </a:t>
            </a:r>
            <a:r>
              <a:rPr lang="cs-CZ" sz="3200" b="1" dirty="0" smtClean="0"/>
              <a:t>Litoměřice</a:t>
            </a:r>
          </a:p>
          <a:p>
            <a:pPr algn="ctr"/>
            <a:endParaRPr lang="cs-CZ" sz="2800" b="1" dirty="0"/>
          </a:p>
          <a:p>
            <a:pPr algn="ctr"/>
            <a:r>
              <a:rPr lang="cs-CZ" sz="2000" dirty="0" smtClean="0"/>
              <a:t>kliknutím na šipku pod </a:t>
            </a:r>
            <a:r>
              <a:rPr lang="cs-CZ" sz="2000" b="1" dirty="0" smtClean="0"/>
              <a:t>„Vybrat“</a:t>
            </a:r>
            <a:r>
              <a:rPr lang="cs-CZ" sz="2000" dirty="0" smtClean="0"/>
              <a:t> </a:t>
            </a:r>
            <a:endParaRPr lang="cs-CZ" sz="24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4" y="548681"/>
            <a:ext cx="1033938" cy="11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o dá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5146" y="1095373"/>
            <a:ext cx="5796136" cy="5217925"/>
          </a:xfrm>
        </p:spPr>
      </p:pic>
      <p:sp>
        <p:nvSpPr>
          <p:cNvPr id="5" name="TextovéPole 4"/>
          <p:cNvSpPr txBox="1"/>
          <p:nvPr/>
        </p:nvSpPr>
        <p:spPr>
          <a:xfrm>
            <a:off x="323528" y="1980207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Po zvolení „Typu přijímacího řízení“ se Vám objeví tato stránka.</a:t>
            </a:r>
          </a:p>
          <a:p>
            <a:pPr algn="ctr"/>
            <a:endParaRPr lang="cs-CZ" sz="20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359532" y="3171141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Zde vyplníte kolonky „</a:t>
            </a:r>
            <a:r>
              <a:rPr lang="cs-CZ" sz="1600" b="1" dirty="0" smtClean="0"/>
              <a:t>Jméno</a:t>
            </a:r>
            <a:r>
              <a:rPr lang="cs-CZ" sz="1600" dirty="0" smtClean="0"/>
              <a:t>“, „</a:t>
            </a:r>
            <a:r>
              <a:rPr lang="cs-CZ" sz="1600" b="1" dirty="0" smtClean="0"/>
              <a:t>Příjmení</a:t>
            </a:r>
            <a:r>
              <a:rPr lang="cs-CZ" sz="1600" dirty="0" smtClean="0"/>
              <a:t>“, „</a:t>
            </a:r>
            <a:r>
              <a:rPr lang="cs-CZ" sz="1600" b="1" dirty="0" smtClean="0"/>
              <a:t>e-mail</a:t>
            </a:r>
            <a:r>
              <a:rPr lang="cs-CZ" sz="1600" dirty="0" smtClean="0"/>
              <a:t>“, zaškrtnete, zda jste </a:t>
            </a:r>
            <a:r>
              <a:rPr lang="cs-CZ" sz="1600" b="1" dirty="0" smtClean="0"/>
              <a:t>muž</a:t>
            </a:r>
            <a:r>
              <a:rPr lang="cs-CZ" sz="1600" dirty="0" smtClean="0"/>
              <a:t>, nebo </a:t>
            </a:r>
            <a:r>
              <a:rPr lang="cs-CZ" sz="1600" b="1" dirty="0" smtClean="0"/>
              <a:t>žena</a:t>
            </a:r>
            <a:r>
              <a:rPr lang="cs-CZ" sz="1600" dirty="0" smtClean="0"/>
              <a:t>, zvolíte „</a:t>
            </a:r>
            <a:r>
              <a:rPr lang="cs-CZ" sz="1600" b="1" dirty="0" smtClean="0"/>
              <a:t>Státní příslušnost</a:t>
            </a:r>
            <a:r>
              <a:rPr lang="cs-CZ" sz="1600" dirty="0" smtClean="0"/>
              <a:t>“, vyplníte „</a:t>
            </a:r>
            <a:r>
              <a:rPr lang="cs-CZ" sz="1600" b="1" dirty="0" smtClean="0"/>
              <a:t>Rodné číslo</a:t>
            </a:r>
            <a:r>
              <a:rPr lang="cs-CZ" sz="1600" dirty="0" smtClean="0"/>
              <a:t>“.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9532" y="5021260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Jako poslední krok na této stránce stisknete tlačítko „Založit e-přihlášku a pokračovat“</a:t>
            </a:r>
            <a:endParaRPr lang="cs-CZ" sz="1600" dirty="0"/>
          </a:p>
        </p:txBody>
      </p:sp>
      <p:sp>
        <p:nvSpPr>
          <p:cNvPr id="8" name="Obdélník 7"/>
          <p:cNvSpPr/>
          <p:nvPr/>
        </p:nvSpPr>
        <p:spPr>
          <a:xfrm>
            <a:off x="3281633" y="3308292"/>
            <a:ext cx="460851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281098" y="3488312"/>
            <a:ext cx="129614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67154" y="4293096"/>
            <a:ext cx="338437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267154" y="4786238"/>
            <a:ext cx="144016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ravoúhlá spojovací čára 12"/>
          <p:cNvCxnSpPr/>
          <p:nvPr/>
        </p:nvCxnSpPr>
        <p:spPr>
          <a:xfrm flipV="1">
            <a:off x="611560" y="4874756"/>
            <a:ext cx="2583586" cy="1578580"/>
          </a:xfrm>
          <a:prstGeom prst="bentConnector3">
            <a:avLst>
              <a:gd name="adj1" fmla="val 85035"/>
            </a:avLst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4" y="548681"/>
            <a:ext cx="1033938" cy="11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6441" y="3140968"/>
            <a:ext cx="7305959" cy="2878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>
                <a:solidFill>
                  <a:srgbClr val="FF0000"/>
                </a:solidFill>
              </a:rPr>
              <a:t>Ú</a:t>
            </a:r>
            <a:r>
              <a:rPr lang="cs-CZ" sz="3600" b="1" dirty="0" smtClean="0">
                <a:solidFill>
                  <a:srgbClr val="FF0000"/>
                </a:solidFill>
              </a:rPr>
              <a:t>DAJE PRO PŘIHLÁŠENÍ SI NEZAPOMEŇTE ULOŽIT !!!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492896"/>
            <a:ext cx="7272807" cy="3748112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V dalších krocích vyplníte údaje o své osobě a o svém bydlišti a korespondenční adrese.</a:t>
            </a:r>
          </a:p>
          <a:p>
            <a:pPr algn="just"/>
            <a:r>
              <a:rPr lang="cs-CZ" dirty="0" smtClean="0"/>
              <a:t>Odešlete poplatek 500,- Kč na účet fakulty, pod v.s. a s.s., který Vám přihlášky vygeneruje</a:t>
            </a:r>
          </a:p>
          <a:p>
            <a:pPr algn="just"/>
            <a:r>
              <a:rPr lang="cs-CZ" dirty="0" smtClean="0"/>
              <a:t>Nikam nic </a:t>
            </a:r>
            <a:r>
              <a:rPr lang="cs-CZ" b="1" dirty="0" smtClean="0"/>
              <a:t>NEPOSÍLÁTE</a:t>
            </a:r>
            <a:r>
              <a:rPr lang="cs-CZ" dirty="0" smtClean="0"/>
              <a:t> (ani přihlášku, ani potvrzení o úhradě poplatku)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b="1" dirty="0" smtClean="0">
                <a:solidFill>
                  <a:srgbClr val="FF0000"/>
                </a:solidFill>
              </a:rPr>
              <a:t>Vyčkáte, až přijde e-mail z fakulty a dále budete postupovat dle pokynů v něm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4" y="548681"/>
            <a:ext cx="1033938" cy="11045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97" y="5624442"/>
            <a:ext cx="1256159" cy="828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6000" b="1" dirty="0" smtClean="0"/>
              <a:t>PŘEJEME MNOHO ÚSPĚCHŮ PŘI STUDIU</a:t>
            </a:r>
            <a:endParaRPr lang="cs-CZ" sz="6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97" y="5624442"/>
            <a:ext cx="1256159" cy="8288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34" y="548681"/>
            <a:ext cx="1033938" cy="110452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4221088"/>
            <a:ext cx="180022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064896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b="1" u="sng" dirty="0" smtClean="0">
                <a:solidFill>
                  <a:schemeClr val="tx1"/>
                </a:solidFill>
              </a:rPr>
              <a:t>Přihlášku podáváte pouze elektronicky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74712" y="3267471"/>
            <a:ext cx="8153400" cy="2664296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cs-CZ" dirty="0" smtClean="0"/>
          </a:p>
          <a:p>
            <a:pPr marL="320040" indent="-320040" algn="ctr">
              <a:defRPr/>
            </a:pPr>
            <a:r>
              <a:rPr lang="cs-CZ" dirty="0" smtClean="0"/>
              <a:t>Adresa pro podání přihlášky na bakalářské i magisterské studium:</a:t>
            </a:r>
          </a:p>
          <a:p>
            <a:pPr marL="800100" lvl="2" indent="0" algn="ctr">
              <a:buNone/>
              <a:defRPr/>
            </a:pPr>
            <a:endParaRPr lang="cs-CZ" sz="2000" dirty="0">
              <a:solidFill>
                <a:srgbClr val="FF0000"/>
              </a:solidFill>
              <a:hlinkClick r:id="rId2"/>
            </a:endParaRPr>
          </a:p>
          <a:p>
            <a:pPr marL="800100" lvl="2" indent="0" algn="ctr">
              <a:buNone/>
              <a:defRPr/>
            </a:pP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https://is.czu.cz/prihlaska/</a:t>
            </a:r>
            <a:r>
              <a:rPr lang="cs-CZ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73" y="5469805"/>
            <a:ext cx="1400175" cy="9239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34" y="548681"/>
            <a:ext cx="1033938" cy="11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442407" y="2204864"/>
            <a:ext cx="29523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>
                <a:solidFill>
                  <a:schemeClr val="bg1">
                    <a:lumMod val="95000"/>
                  </a:schemeClr>
                </a:solidFill>
              </a:rPr>
              <a:t>Odkaz z předešlé stránky Vás přesměruje do</a:t>
            </a:r>
          </a:p>
          <a:p>
            <a:pPr algn="ctr"/>
            <a:r>
              <a:rPr lang="cs-CZ" sz="2800" u="sng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s-CZ" sz="2800" b="1" u="sng" dirty="0" smtClean="0">
                <a:solidFill>
                  <a:schemeClr val="bg1">
                    <a:lumMod val="95000"/>
                  </a:schemeClr>
                </a:solidFill>
              </a:rPr>
              <a:t>Univerzitního Informačního Systému (UIS)</a:t>
            </a:r>
            <a:endParaRPr lang="cs-CZ" sz="2800" b="1" u="sn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D:\Users\markova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427" y="980728"/>
            <a:ext cx="5760640" cy="5247984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4" y="548681"/>
            <a:ext cx="1033938" cy="11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markova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72063"/>
            <a:ext cx="5868144" cy="5345921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585734" y="2742890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případě, že podáváte přihlášku, zvolíte možnost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„</a:t>
            </a:r>
            <a:r>
              <a:rPr lang="cs-CZ" b="1" dirty="0" smtClean="0"/>
              <a:t>Vstoupit do systému e-přihlášek jako nový uživatel</a:t>
            </a:r>
            <a:r>
              <a:rPr lang="cs-CZ" dirty="0" smtClean="0"/>
              <a:t>“</a:t>
            </a:r>
            <a:endParaRPr lang="cs-CZ" dirty="0"/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1979712" y="3897052"/>
            <a:ext cx="936104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Elipsa 21"/>
          <p:cNvSpPr/>
          <p:nvPr/>
        </p:nvSpPr>
        <p:spPr>
          <a:xfrm>
            <a:off x="3235857" y="3789040"/>
            <a:ext cx="3168352" cy="21602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4" y="548681"/>
            <a:ext cx="1033938" cy="11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markova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626" y="980728"/>
            <a:ext cx="5969374" cy="5456709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23528" y="2204864"/>
            <a:ext cx="24482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u="sng" dirty="0" smtClean="0"/>
              <a:t>Odkaz z předešlé stránky Vás přesměruje na stránku, kde si musíte </a:t>
            </a:r>
            <a:r>
              <a:rPr lang="cs-CZ" sz="2800" b="1" u="sng" dirty="0" smtClean="0"/>
              <a:t>zvolit fakultu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4" y="548680"/>
            <a:ext cx="1033938" cy="11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Users\markova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626" y="980728"/>
            <a:ext cx="5969374" cy="5456709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11560" y="2512928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Zde vyberete </a:t>
            </a:r>
            <a:r>
              <a:rPr lang="cs-CZ" b="1" dirty="0" smtClean="0"/>
              <a:t>Provozně ekonomickou fakultu 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(nezáleží na tom, zda kliknete na obrázek sovy, nebo na text)</a:t>
            </a:r>
            <a:endParaRPr lang="cs-CZ" dirty="0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611560" y="4221088"/>
            <a:ext cx="2664296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3275856" y="3212976"/>
            <a:ext cx="1224136" cy="18002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AutoShape 2" descr="https://www.skolaekonom.cz/upload/sablona/logo(2).png"/>
          <p:cNvSpPr>
            <a:spLocks noChangeAspect="1" noChangeArrowheads="1"/>
          </p:cNvSpPr>
          <p:nvPr/>
        </p:nvSpPr>
        <p:spPr bwMode="auto">
          <a:xfrm>
            <a:off x="155574" y="-144463"/>
            <a:ext cx="621133" cy="62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4" y="548680"/>
            <a:ext cx="1033938" cy="11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markova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052736"/>
            <a:ext cx="6660232" cy="460851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88032" y="2132856"/>
            <a:ext cx="2195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u="sng" dirty="0" smtClean="0"/>
              <a:t>Odkaz              z předešlé stránky Vás přesměruje na stránku, kde si musíte zvolit </a:t>
            </a:r>
          </a:p>
          <a:p>
            <a:pPr algn="ctr"/>
            <a:r>
              <a:rPr lang="cs-CZ" sz="2400" b="1" u="sng" dirty="0" smtClean="0"/>
              <a:t>Typ studia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34" y="548681"/>
            <a:ext cx="1033938" cy="11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7543" y="2098980"/>
            <a:ext cx="83792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 případě, že chcete studovat </a:t>
            </a:r>
            <a:r>
              <a:rPr lang="cs-CZ" sz="3200" b="1" dirty="0" smtClean="0">
                <a:solidFill>
                  <a:srgbClr val="FF0000"/>
                </a:solidFill>
              </a:rPr>
              <a:t>bakalářský stupeň studia</a:t>
            </a:r>
            <a:r>
              <a:rPr lang="cs-CZ" sz="3200" dirty="0" smtClean="0">
                <a:solidFill>
                  <a:srgbClr val="FF0000"/>
                </a:solidFill>
              </a:rPr>
              <a:t>:</a:t>
            </a:r>
            <a:r>
              <a:rPr lang="cs-CZ" sz="3200" dirty="0">
                <a:solidFill>
                  <a:srgbClr val="FF0000"/>
                </a:solidFill>
              </a:rPr>
              <a:t>	</a:t>
            </a:r>
            <a:endParaRPr lang="cs-CZ" sz="3200" dirty="0" smtClean="0">
              <a:solidFill>
                <a:srgbClr val="FF0000"/>
              </a:solidFill>
            </a:endParaRPr>
          </a:p>
          <a:p>
            <a:endParaRPr lang="cs-CZ" sz="2400" dirty="0" smtClean="0"/>
          </a:p>
          <a:p>
            <a:r>
              <a:rPr lang="cs-CZ" sz="2400" dirty="0"/>
              <a:t>	</a:t>
            </a:r>
            <a:r>
              <a:rPr lang="cs-CZ" sz="2400" dirty="0" smtClean="0"/>
              <a:t>	1. zvolíte „</a:t>
            </a:r>
            <a:r>
              <a:rPr lang="cs-CZ" sz="2400" b="1" dirty="0" smtClean="0"/>
              <a:t>Bakalářské CŽV</a:t>
            </a:r>
            <a:r>
              <a:rPr lang="cs-CZ" sz="2400" dirty="0" smtClean="0"/>
              <a:t>“ </a:t>
            </a:r>
          </a:p>
          <a:p>
            <a:r>
              <a:rPr lang="cs-CZ" sz="2400" dirty="0"/>
              <a:t>	</a:t>
            </a:r>
            <a:r>
              <a:rPr lang="cs-CZ" sz="2400" dirty="0" smtClean="0"/>
              <a:t>	2. kliknete na „</a:t>
            </a:r>
            <a:r>
              <a:rPr lang="cs-CZ" sz="2400" b="1" dirty="0" smtClean="0"/>
              <a:t>Vybrat typ studia</a:t>
            </a:r>
            <a:r>
              <a:rPr lang="cs-CZ" sz="2400" dirty="0" smtClean="0"/>
              <a:t>“</a:t>
            </a:r>
            <a:endParaRPr lang="cs-CZ" sz="2400" dirty="0"/>
          </a:p>
        </p:txBody>
      </p:sp>
      <p:pic>
        <p:nvPicPr>
          <p:cNvPr id="5122" name="Picture 2" descr="D:\Users\markova\Desktop\ty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3155"/>
            <a:ext cx="8136905" cy="187616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34" y="548681"/>
            <a:ext cx="1033938" cy="11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467545" y="2132856"/>
            <a:ext cx="86409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V případě, že chcete studovat </a:t>
            </a:r>
            <a:r>
              <a:rPr lang="cs-CZ" sz="3200" b="1" dirty="0" smtClean="0">
                <a:solidFill>
                  <a:srgbClr val="FF0000"/>
                </a:solidFill>
              </a:rPr>
              <a:t>magisterský stupeň studia:</a:t>
            </a:r>
          </a:p>
          <a:p>
            <a:endParaRPr lang="cs-CZ" sz="2400" b="1" dirty="0" smtClean="0"/>
          </a:p>
          <a:p>
            <a:r>
              <a:rPr lang="cs-CZ" sz="2000" b="1" dirty="0" smtClean="0"/>
              <a:t>		</a:t>
            </a:r>
            <a:r>
              <a:rPr lang="cs-CZ" sz="2400" dirty="0" smtClean="0"/>
              <a:t>1</a:t>
            </a:r>
            <a:r>
              <a:rPr lang="cs-CZ" sz="2000" b="1" dirty="0" smtClean="0"/>
              <a:t>. </a:t>
            </a:r>
            <a:r>
              <a:rPr lang="cs-CZ" sz="2400" dirty="0" smtClean="0"/>
              <a:t>zvolíte „</a:t>
            </a:r>
            <a:r>
              <a:rPr lang="cs-CZ" sz="2400" b="1" dirty="0" smtClean="0"/>
              <a:t>Navazující magisterské CŽV</a:t>
            </a:r>
            <a:r>
              <a:rPr lang="cs-CZ" sz="2400" dirty="0" smtClean="0"/>
              <a:t>“  			2. kliknete na „</a:t>
            </a:r>
            <a:r>
              <a:rPr lang="cs-CZ" sz="2400" b="1" dirty="0" smtClean="0"/>
              <a:t>Vybrat typ studia</a:t>
            </a:r>
            <a:r>
              <a:rPr lang="cs-CZ" sz="2400" dirty="0" smtClean="0"/>
              <a:t>“</a:t>
            </a:r>
            <a:endParaRPr lang="cs-CZ" sz="2400" dirty="0"/>
          </a:p>
        </p:txBody>
      </p:sp>
      <p:pic>
        <p:nvPicPr>
          <p:cNvPr id="6" name="Picture 3" descr="D:\Users\markova\Desktop\ty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54764"/>
            <a:ext cx="8136904" cy="189857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4" y="548681"/>
            <a:ext cx="1033938" cy="11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Vlastní 9">
      <a:dk1>
        <a:sysClr val="windowText" lastClr="000000"/>
      </a:dk1>
      <a:lt1>
        <a:sysClr val="window" lastClr="FFFFFF"/>
      </a:lt1>
      <a:dk2>
        <a:srgbClr val="C00000"/>
      </a:dk2>
      <a:lt2>
        <a:srgbClr val="EBEBEB"/>
      </a:lt2>
      <a:accent1>
        <a:srgbClr val="FF0000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BF0000"/>
      </a:hlink>
      <a:folHlink>
        <a:srgbClr val="FCDB9B"/>
      </a:folHlink>
    </a:clrScheme>
    <a:fontScheme name="Zasedací místnost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asedací místnost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1020</TotalTime>
  <Words>370</Words>
  <Application>Microsoft Office PowerPoint</Application>
  <PresentationFormat>Předvádění na obrazovce (4:3)</PresentationFormat>
  <Paragraphs>53</Paragraphs>
  <Slides>16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Wingdings 3</vt:lpstr>
      <vt:lpstr>Zasedací místnost Ion</vt:lpstr>
      <vt:lpstr>NÁVOD NA PODÁNÍ PŘIHLÁŠKY   BAKALÁŘSKÉ A MAGISTERSKÉ STUDIUM</vt:lpstr>
      <vt:lpstr>Přihlášku podáváte pouze elektronicky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Českomoravské informační systémy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markova</dc:creator>
  <cp:lastModifiedBy>Fibichová Lucie</cp:lastModifiedBy>
  <cp:revision>114</cp:revision>
  <dcterms:created xsi:type="dcterms:W3CDTF">2012-08-28T06:29:27Z</dcterms:created>
  <dcterms:modified xsi:type="dcterms:W3CDTF">2020-10-06T09:26:34Z</dcterms:modified>
</cp:coreProperties>
</file>