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72" r:id="rId15"/>
    <p:sldId id="274" r:id="rId16"/>
    <p:sldId id="276" r:id="rId17"/>
    <p:sldId id="278" r:id="rId18"/>
    <p:sldId id="283" r:id="rId19"/>
    <p:sldId id="282" r:id="rId20"/>
    <p:sldId id="285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225309"/>
            <a:ext cx="12188825" cy="7342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047998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68" y="216486"/>
            <a:ext cx="2980132" cy="90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2"/>
          <a:stretch/>
        </p:blipFill>
        <p:spPr>
          <a:xfrm>
            <a:off x="5313901" y="30109"/>
            <a:ext cx="6163907" cy="127275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57694" y="6166652"/>
            <a:ext cx="4831872" cy="720000"/>
          </a:xfrm>
          <a:prstGeom prst="rect">
            <a:avLst/>
          </a:prstGeom>
        </p:spPr>
      </p:pic>
      <p:sp>
        <p:nvSpPr>
          <p:cNvPr id="19" name="Rectangle 7"/>
          <p:cNvSpPr/>
          <p:nvPr/>
        </p:nvSpPr>
        <p:spPr>
          <a:xfrm>
            <a:off x="0" y="1137901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7665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21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830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346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027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69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39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7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1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50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81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8396B3-CE56-4AA8-A63E-81A91543D573}" type="datetimeFigureOut">
              <a:rPr lang="cs-CZ" smtClean="0"/>
              <a:t>28.06.2018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45F53D-582C-49EC-B1F5-40D9FA25CBF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41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524000" y="2373745"/>
            <a:ext cx="9144000" cy="11362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6000" b="1" dirty="0" smtClean="0"/>
              <a:t>ÚVODNÍ KONFERENCE VOV</a:t>
            </a:r>
            <a:endParaRPr lang="cs-CZ" sz="6000" b="1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524000" y="3602037"/>
            <a:ext cx="9144000" cy="1662981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b="1" smtClean="0"/>
              <a:t>EKONOMICKÁ SEKCE</a:t>
            </a:r>
          </a:p>
          <a:p>
            <a:pPr algn="ctr"/>
            <a:endParaRPr lang="cs-CZ" smtClean="0"/>
          </a:p>
          <a:p>
            <a:pPr algn="ctr"/>
            <a:r>
              <a:rPr lang="cs-CZ" smtClean="0"/>
              <a:t>22. 6. 2018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01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662545"/>
            <a:ext cx="10515600" cy="1016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>
                <a:latin typeface="+mn-lt"/>
              </a:rPr>
              <a:t>POPIS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38200" y="2068945"/>
            <a:ext cx="10515600" cy="410801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K</a:t>
            </a:r>
            <a:r>
              <a:rPr lang="cs-CZ" sz="2400" dirty="0" err="1" smtClean="0"/>
              <a:t>líčová</a:t>
            </a:r>
            <a:r>
              <a:rPr lang="cs-CZ" sz="2400" dirty="0" smtClean="0"/>
              <a:t> aktivita </a:t>
            </a:r>
            <a:r>
              <a:rPr lang="en-US" sz="2400" dirty="0" smtClean="0"/>
              <a:t>3 </a:t>
            </a:r>
            <a:r>
              <a:rPr lang="en-US" sz="2400" dirty="0" err="1"/>
              <a:t>vytvoří</a:t>
            </a:r>
            <a:r>
              <a:rPr lang="en-US" sz="2400" dirty="0"/>
              <a:t> 1 </a:t>
            </a:r>
            <a:r>
              <a:rPr lang="en-US" sz="2400" dirty="0" err="1"/>
              <a:t>sadu</a:t>
            </a:r>
            <a:r>
              <a:rPr lang="en-US" sz="2400" dirty="0"/>
              <a:t> </a:t>
            </a:r>
            <a:r>
              <a:rPr lang="en-US" sz="2400" dirty="0" err="1"/>
              <a:t>společného</a:t>
            </a:r>
            <a:r>
              <a:rPr lang="en-US" sz="2400" dirty="0"/>
              <a:t> </a:t>
            </a:r>
            <a:r>
              <a:rPr lang="en-US" sz="2400" dirty="0" err="1"/>
              <a:t>znalostního</a:t>
            </a:r>
            <a:r>
              <a:rPr lang="en-US" sz="2400" dirty="0"/>
              <a:t> </a:t>
            </a:r>
            <a:r>
              <a:rPr lang="en-US" sz="2400" dirty="0" err="1"/>
              <a:t>standardu</a:t>
            </a:r>
            <a:r>
              <a:rPr lang="en-US" sz="2400" dirty="0"/>
              <a:t>, </a:t>
            </a:r>
            <a:r>
              <a:rPr lang="en-US" sz="2400" dirty="0" err="1"/>
              <a:t>který</a:t>
            </a:r>
            <a:r>
              <a:rPr lang="en-US" sz="2400" dirty="0"/>
              <a:t> se </a:t>
            </a:r>
            <a:r>
              <a:rPr lang="en-US" sz="2400" dirty="0" err="1"/>
              <a:t>dále</a:t>
            </a:r>
            <a:r>
              <a:rPr lang="en-US" sz="2400" dirty="0"/>
              <a:t> </a:t>
            </a:r>
            <a:r>
              <a:rPr lang="en-US" sz="2400" dirty="0" err="1"/>
              <a:t>vnitřní</a:t>
            </a:r>
            <a:r>
              <a:rPr lang="en-US" sz="2400" dirty="0"/>
              <a:t> </a:t>
            </a:r>
            <a:r>
              <a:rPr lang="en-US" sz="2400" dirty="0" err="1"/>
              <a:t>strukturou</a:t>
            </a:r>
            <a:r>
              <a:rPr lang="en-US" sz="2400" dirty="0"/>
              <a:t> </a:t>
            </a:r>
            <a:r>
              <a:rPr lang="en-US" sz="2400" dirty="0" err="1"/>
              <a:t>dělí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vědomostní</a:t>
            </a:r>
            <a:r>
              <a:rPr lang="en-US" sz="2400" dirty="0"/>
              <a:t> standard </a:t>
            </a:r>
            <a:r>
              <a:rPr lang="en-US" sz="2400" dirty="0" err="1"/>
              <a:t>dle</a:t>
            </a:r>
            <a:r>
              <a:rPr lang="en-US" sz="2400" dirty="0"/>
              <a:t> </a:t>
            </a:r>
            <a:r>
              <a:rPr lang="en-US" sz="2400" dirty="0" err="1"/>
              <a:t>odborností</a:t>
            </a:r>
            <a:r>
              <a:rPr lang="en-US" sz="2400" dirty="0"/>
              <a:t>. </a:t>
            </a:r>
            <a:r>
              <a:rPr lang="en-US" sz="2400" dirty="0" err="1"/>
              <a:t>Komplexní</a:t>
            </a:r>
            <a:r>
              <a:rPr lang="en-US" sz="2400" dirty="0"/>
              <a:t> </a:t>
            </a:r>
            <a:r>
              <a:rPr lang="en-US" sz="2400" dirty="0" err="1"/>
              <a:t>celek</a:t>
            </a:r>
            <a:r>
              <a:rPr lang="en-US" sz="2400" dirty="0"/>
              <a:t> </a:t>
            </a:r>
            <a:r>
              <a:rPr lang="en-US" sz="2400" dirty="0" err="1"/>
              <a:t>tvoří</a:t>
            </a:r>
            <a:r>
              <a:rPr lang="en-US" sz="2400" dirty="0"/>
              <a:t> </a:t>
            </a:r>
            <a:r>
              <a:rPr lang="en-US" sz="2400" dirty="0" err="1"/>
              <a:t>otevřené</a:t>
            </a:r>
            <a:r>
              <a:rPr lang="en-US" sz="2400" dirty="0"/>
              <a:t> </a:t>
            </a:r>
            <a:r>
              <a:rPr lang="en-US" sz="2400" dirty="0" err="1"/>
              <a:t>digitální</a:t>
            </a:r>
            <a:r>
              <a:rPr lang="en-US" sz="2400" dirty="0"/>
              <a:t> </a:t>
            </a:r>
            <a:r>
              <a:rPr lang="en-US" sz="2400" dirty="0" err="1"/>
              <a:t>vzdělávací</a:t>
            </a:r>
            <a:r>
              <a:rPr lang="en-US" sz="2400" dirty="0"/>
              <a:t> </a:t>
            </a:r>
            <a:r>
              <a:rPr lang="en-US" sz="2400" dirty="0" err="1"/>
              <a:t>zdroje</a:t>
            </a:r>
            <a:r>
              <a:rPr lang="en-US" sz="2400" dirty="0"/>
              <a:t> (OVZ) v </a:t>
            </a:r>
            <a:r>
              <a:rPr lang="en-US" sz="2400" dirty="0" err="1"/>
              <a:t>rozsahu</a:t>
            </a:r>
            <a:r>
              <a:rPr lang="en-US" sz="2400" dirty="0"/>
              <a:t> 45 </a:t>
            </a:r>
            <a:r>
              <a:rPr lang="en-US" sz="2400" dirty="0" err="1"/>
              <a:t>kreditu</a:t>
            </a:r>
            <a:r>
              <a:rPr lang="en-US" sz="2400" dirty="0"/>
              <a:t>̊ ECTS </a:t>
            </a:r>
            <a:r>
              <a:rPr lang="en-US" sz="2400" dirty="0" err="1"/>
              <a:t>pokrývající</a:t>
            </a:r>
            <a:r>
              <a:rPr lang="en-US" sz="2400" dirty="0"/>
              <a:t> </a:t>
            </a:r>
            <a:r>
              <a:rPr lang="en-US" sz="2400" dirty="0" err="1"/>
              <a:t>všechny</a:t>
            </a:r>
            <a:r>
              <a:rPr lang="en-US" sz="2400" dirty="0"/>
              <a:t> </a:t>
            </a:r>
            <a:r>
              <a:rPr lang="en-US" sz="2400" dirty="0" err="1"/>
              <a:t>čtyři</a:t>
            </a:r>
            <a:r>
              <a:rPr lang="en-US" sz="2400" dirty="0"/>
              <a:t> </a:t>
            </a:r>
            <a:r>
              <a:rPr lang="en-US" sz="2400" dirty="0" err="1"/>
              <a:t>oborové</a:t>
            </a:r>
            <a:r>
              <a:rPr lang="en-US" sz="2400" dirty="0"/>
              <a:t> </a:t>
            </a:r>
            <a:r>
              <a:rPr lang="en-US" sz="2400" dirty="0" err="1"/>
              <a:t>skupiny</a:t>
            </a:r>
            <a:r>
              <a:rPr lang="en-US" sz="2400" dirty="0"/>
              <a:t> </a:t>
            </a:r>
            <a:r>
              <a:rPr lang="en-US" sz="2400" dirty="0" err="1"/>
              <a:t>ekonomické</a:t>
            </a:r>
            <a:r>
              <a:rPr lang="en-US" sz="2400" dirty="0"/>
              <a:t> </a:t>
            </a:r>
            <a:r>
              <a:rPr lang="en-US" sz="2400" dirty="0" err="1"/>
              <a:t>oblasti</a:t>
            </a:r>
            <a:r>
              <a:rPr lang="en-US" sz="2400" dirty="0"/>
              <a:t>.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b="1" dirty="0" smtClean="0"/>
              <a:t>ECTS </a:t>
            </a:r>
            <a:r>
              <a:rPr lang="cs-CZ" b="1" dirty="0"/>
              <a:t>kredity</a:t>
            </a:r>
          </a:p>
          <a:p>
            <a:r>
              <a:rPr lang="cs-CZ" dirty="0"/>
              <a:t>Vyjadřují rozsah učení na základě definovaných výsledků učení a s tím spojené pracovní vynaložení</a:t>
            </a:r>
          </a:p>
          <a:p>
            <a:r>
              <a:rPr lang="cs-CZ" dirty="0"/>
              <a:t>Náklad práce v akademickém roce je mezi 1.500 – 1.800 hodin, takže 1 kredit odpovídá 25 -30 </a:t>
            </a:r>
            <a:r>
              <a:rPr lang="cs-CZ" dirty="0" smtClean="0"/>
              <a:t>pracovním hodinám.</a:t>
            </a:r>
            <a:endParaRPr lang="cs-CZ" dirty="0"/>
          </a:p>
          <a:p>
            <a:r>
              <a:rPr lang="pl-PL" dirty="0"/>
              <a:t>60 kreditů = 1 akademický rok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sz="2400" dirty="0" smtClean="0"/>
          </a:p>
          <a:p>
            <a:pPr algn="just"/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JN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09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838200" y="1791855"/>
            <a:ext cx="10515600" cy="412865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b="1" u="sng" dirty="0" smtClean="0"/>
              <a:t>V projektu je důležité naplnit především kvalifikační rámec úrovně zdrojů ISCED 5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dirty="0" smtClean="0"/>
              <a:t>ISCED 5 – KRÁTKÝ CYKLUS TERCIÁRNÍHO VZDĚLÁVÁNÍ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dirty="0" smtClean="0"/>
              <a:t>Určený k tomu, aby účastníkům poskytoval profesní znalosti, dovednosti a schopnosti. Je obvykle zaměřen prakticky, pracovně orientované a připravují studenty pro vstup na trh práce. Tyto programy však mohou také umožňovat přístup k jiným programům terciárního vzdělávání. Programy jsou kratší a obvykle méně teoreticky orientované než programy na úrovni ISCED 6.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b="1" dirty="0" smtClean="0"/>
              <a:t>Programy zařazené do úrovně ISCED 5</a:t>
            </a:r>
            <a:r>
              <a:rPr lang="cs-CZ" sz="1700" dirty="0" smtClean="0"/>
              <a:t> mohou být označovány mnoha způsoby, například (vyšší) technické vzdělávání, komunitní školní vzdělávání, </a:t>
            </a:r>
            <a:r>
              <a:rPr lang="cs-CZ" sz="1700" b="1" dirty="0" smtClean="0"/>
              <a:t>vyšší odborné vzdělávání nebo bakalář+2.</a:t>
            </a:r>
            <a:r>
              <a:rPr lang="cs-CZ" sz="1700" dirty="0" smtClean="0"/>
              <a:t> Pro účely mezinárodního srovnání se k označení úrovně ISCED 5 používá termín krátký cyklus terciárního vzdělávání.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dirty="0" smtClean="0"/>
              <a:t>jsou definovány dvě kategorie zaměření programu: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dirty="0" smtClean="0">
                <a:sym typeface="Times New Roman" panose="02020603050405020304" pitchFamily="18" charset="0"/>
              </a:rPr>
              <a:t> všeobecné;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dirty="0" smtClean="0">
                <a:sym typeface="Times New Roman" panose="02020603050405020304" pitchFamily="18" charset="0"/>
              </a:rPr>
              <a:t> odborné.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700" b="1" dirty="0" smtClean="0"/>
              <a:t>Až budou vytvořeny definice pro akademické a profesní programy, bude na úrovni ISCED 5 zaměření všeobecné a odborné nahrazeno zaměřením akademickým a profesním.</a:t>
            </a:r>
            <a:endParaRPr lang="cs-CZ" sz="1700" b="1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838200" y="1293092"/>
            <a:ext cx="10515600" cy="50800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u="sng" dirty="0" smtClean="0"/>
              <a:t>ISCED 5 – cíl Klíčových aktivit 2,3</a:t>
            </a:r>
            <a:endParaRPr lang="cs-CZ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JN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493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487055"/>
            <a:ext cx="10515600" cy="86150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b="1" dirty="0" smtClean="0"/>
              <a:t>VSTUP ČVUT</a:t>
            </a:r>
            <a:endParaRPr lang="cs-CZ" sz="5400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0322" y="2348563"/>
            <a:ext cx="11217765" cy="358762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ŠABLONA PRO OVZ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Minimální požadavky na autory zpracovávaných zdrojů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Vysvětlení pojmů – animace, obrázek, hypertextový obraz, graf, interaktivní prvek – cvičení, test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Převod na </a:t>
            </a:r>
            <a:r>
              <a:rPr lang="cs-CZ" dirty="0" err="1" smtClean="0"/>
              <a:t>digi</a:t>
            </a:r>
            <a:r>
              <a:rPr lang="cs-CZ" dirty="0" smtClean="0"/>
              <a:t> zdroj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Vysvětlení práce s OVZ a platforma OVZ (jednotná otevřená knihovna)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cs-CZ" dirty="0" smtClean="0"/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TECHNICKÁ PODPORA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Požadavky na animační prvky, obrázky, grafy, interaktivní prvky – obsahová část ČVUT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dirty="0" smtClean="0"/>
              <a:t>od partnerských VOŠ – autoři zdrojů – zástupce </a:t>
            </a:r>
            <a:r>
              <a:rPr lang="cs-CZ" dirty="0" err="1" smtClean="0"/>
              <a:t>digi</a:t>
            </a:r>
            <a:r>
              <a:rPr lang="cs-CZ" dirty="0" smtClean="0"/>
              <a:t>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240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38200" y="1330035"/>
            <a:ext cx="10515600" cy="108989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6000" b="1" smtClean="0"/>
              <a:t>VSTUP VŠKK</a:t>
            </a:r>
            <a:endParaRPr lang="cs-CZ" sz="60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2262909"/>
            <a:ext cx="10515600" cy="391405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800" dirty="0" smtClean="0"/>
              <a:t>Vysvětlení pojmu MOOC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800" dirty="0" smtClean="0"/>
              <a:t>Technické požadavky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800" dirty="0" smtClean="0"/>
              <a:t>Požadavky na autory </a:t>
            </a:r>
            <a:endParaRPr lang="cs-CZ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800" dirty="0" smtClean="0"/>
              <a:t>Online školení autorů</a:t>
            </a:r>
            <a:endParaRPr lang="cs-CZ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83543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770825" y="1376218"/>
            <a:ext cx="10515600" cy="73890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>
                <a:latin typeface="+mn-lt"/>
              </a:rPr>
              <a:t>Klíčová aktivita 4 - Metody hodnocení studentů VOŠ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0321" y="1934679"/>
            <a:ext cx="10869422" cy="417736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ANALÝZA STAVU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stav hodnocení v zahraničí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současné teoretické přístupy hodnocení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vědecké poznatky o dopadu různých forem hodnocení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stávající zdroje pro hodnocení na kterých může projekt stavět.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neformální v podobě průběžné zpětné vazby, tak formální v podobě oponentského řízení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databáze veřejných prezentací absolventských prací studentů VOŠ, přehled soutěží, prezentací, konferencí, veletrhů zaměřených na absolventské práce, odborné práce, inovace, odbornou činnost, včetně informací o možnostech účasti. Bude vytvořen digitální zdroj materiálů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KA bude vycházet a dále rozšiřovat: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Národní soustavu kvalifikací (NSK), Národní soustavu povolání (NSP), Q RAM – Kvalifikační rámec terciárního vzdělávání,KVALITA – Zajišťování a hodnocení kvality terciárního vzdělávání. Dále bude využívat evropské standardy, jako jsou ECTS a ECVET.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49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477817"/>
            <a:ext cx="10515600" cy="6974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>
                <a:latin typeface="+mn-lt"/>
              </a:rPr>
              <a:t>Klíčová aktivita 5 – NÁVRH INOVACE PRAXÍ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38200" y="2175309"/>
            <a:ext cx="10515600" cy="400165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dotazníkový sběr dat o materiálech, podobě, průběhu a formě stávajících praxí, potřebách trhu, cílové skupiny a zaměstnavatelů</a:t>
            </a:r>
          </a:p>
          <a:p>
            <a:r>
              <a:rPr lang="cs-CZ" sz="2400" dirty="0" smtClean="0"/>
              <a:t>Vznikne návrh inovace praxí ve formě příručky, která bude zohledňovat inovace praxí pro jednotlivé akreditované obory ekonomické oblasti</a:t>
            </a:r>
          </a:p>
          <a:p>
            <a:r>
              <a:rPr lang="cs-CZ" sz="2400" dirty="0" smtClean="0"/>
              <a:t>návrh jednotného systému organizace odborných praxí, který pomůže studentům VOV zorientovat se ve výběru praxí. </a:t>
            </a:r>
          </a:p>
          <a:p>
            <a:r>
              <a:rPr lang="cs-CZ" sz="2400" dirty="0" smtClean="0"/>
              <a:t>5měsíční pilotáž na 4 VOŠ prověří návrh inovace praxí a funkčnost on-line nástroje pro praxi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90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431635"/>
            <a:ext cx="10515600" cy="72043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>
                <a:latin typeface="+mn-lt"/>
              </a:rPr>
              <a:t>Klíčová aktivita 6 - DVPP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0322" y="2013527"/>
            <a:ext cx="11101001" cy="382900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200" dirty="0" smtClean="0">
                <a:cs typeface="Calibri" panose="020F0502020204030204" pitchFamily="34" charset="0"/>
              </a:rPr>
              <a:t>Bude vytvořen a </a:t>
            </a:r>
            <a:r>
              <a:rPr lang="cs-CZ" sz="2200" dirty="0" err="1" smtClean="0">
                <a:cs typeface="Calibri" panose="020F0502020204030204" pitchFamily="34" charset="0"/>
              </a:rPr>
              <a:t>pilotne</a:t>
            </a:r>
            <a:r>
              <a:rPr lang="cs-CZ" sz="2200" dirty="0" smtClean="0">
                <a:cs typeface="Calibri" panose="020F0502020204030204" pitchFamily="34" charset="0"/>
              </a:rPr>
              <a:t>̌ </a:t>
            </a:r>
            <a:r>
              <a:rPr lang="cs-CZ" sz="2200" dirty="0" err="1" smtClean="0">
                <a:cs typeface="Calibri" panose="020F0502020204030204" pitchFamily="34" charset="0"/>
              </a:rPr>
              <a:t>ověřen</a:t>
            </a:r>
            <a:r>
              <a:rPr lang="cs-CZ" sz="2200" dirty="0" smtClean="0">
                <a:cs typeface="Calibri" panose="020F0502020204030204" pitchFamily="34" charset="0"/>
              </a:rPr>
              <a:t> MOOC </a:t>
            </a:r>
            <a:r>
              <a:rPr lang="cs-CZ" sz="2200" dirty="0" err="1" smtClean="0">
                <a:cs typeface="Calibri" panose="020F0502020204030204" pitchFamily="34" charset="0"/>
              </a:rPr>
              <a:t>určený</a:t>
            </a:r>
            <a:r>
              <a:rPr lang="cs-CZ" sz="2200" dirty="0" smtClean="0">
                <a:cs typeface="Calibri" panose="020F0502020204030204" pitchFamily="34" charset="0"/>
              </a:rPr>
              <a:t> pro rozvoj pedagogických pracovníků. Tento MOOC pedagogické pracovníky </a:t>
            </a:r>
            <a:r>
              <a:rPr lang="cs-CZ" sz="2200" dirty="0" err="1" smtClean="0">
                <a:cs typeface="Calibri" panose="020F0502020204030204" pitchFamily="34" charset="0"/>
              </a:rPr>
              <a:t>naučí</a:t>
            </a:r>
            <a:r>
              <a:rPr lang="cs-CZ" sz="2200" dirty="0" smtClean="0">
                <a:cs typeface="Calibri" panose="020F0502020204030204" pitchFamily="34" charset="0"/>
              </a:rPr>
              <a:t>, jak </a:t>
            </a:r>
            <a:r>
              <a:rPr lang="cs-CZ" sz="2200" dirty="0" err="1" smtClean="0">
                <a:cs typeface="Calibri" panose="020F0502020204030204" pitchFamily="34" charset="0"/>
              </a:rPr>
              <a:t>vytvářet</a:t>
            </a:r>
            <a:r>
              <a:rPr lang="cs-CZ" sz="2200" dirty="0" smtClean="0">
                <a:cs typeface="Calibri" panose="020F0502020204030204" pitchFamily="34" charset="0"/>
              </a:rPr>
              <a:t> </a:t>
            </a:r>
            <a:r>
              <a:rPr lang="cs-CZ" sz="2200" dirty="0" err="1" smtClean="0">
                <a:cs typeface="Calibri" panose="020F0502020204030204" pitchFamily="34" charset="0"/>
              </a:rPr>
              <a:t>otevřené</a:t>
            </a:r>
            <a:r>
              <a:rPr lang="cs-CZ" sz="2200" dirty="0" smtClean="0">
                <a:cs typeface="Calibri" panose="020F0502020204030204" pitchFamily="34" charset="0"/>
              </a:rPr>
              <a:t> digitální zdroje pro jiné aktivity projektu a jak je zapojit do výuky  - </a:t>
            </a:r>
            <a:r>
              <a:rPr lang="cs-CZ" sz="2200" b="1" u="sng" dirty="0" smtClean="0">
                <a:cs typeface="Calibri" panose="020F0502020204030204" pitchFamily="34" charset="0"/>
              </a:rPr>
              <a:t>PŘEDLOHA PRO TVORBU - Večerníček pro učitele</a:t>
            </a:r>
          </a:p>
          <a:p>
            <a:pPr marL="0" lvl="2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None/>
            </a:pPr>
            <a:endParaRPr lang="cs-CZ" sz="2200" dirty="0" smtClean="0">
              <a:cs typeface="Calibri" panose="020F0502020204030204" pitchFamily="34" charset="0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200" dirty="0" smtClean="0">
                <a:cs typeface="Calibri" panose="020F0502020204030204" pitchFamily="34" charset="0"/>
              </a:rPr>
              <a:t>Bude vytvořen </a:t>
            </a:r>
            <a:r>
              <a:rPr lang="cs-CZ" sz="2200" dirty="0" err="1" smtClean="0">
                <a:cs typeface="Calibri" panose="020F0502020204030204" pitchFamily="34" charset="0"/>
              </a:rPr>
              <a:t>přehled</a:t>
            </a:r>
            <a:r>
              <a:rPr lang="cs-CZ" sz="2200" dirty="0" smtClean="0">
                <a:cs typeface="Calibri" panose="020F0502020204030204" pitchFamily="34" charset="0"/>
              </a:rPr>
              <a:t> </a:t>
            </a:r>
            <a:r>
              <a:rPr lang="cs-CZ" sz="2200" dirty="0" err="1" smtClean="0">
                <a:cs typeface="Calibri" panose="020F0502020204030204" pitchFamily="34" charset="0"/>
              </a:rPr>
              <a:t>zdroju</a:t>
            </a:r>
            <a:r>
              <a:rPr lang="cs-CZ" sz="2200" dirty="0" smtClean="0">
                <a:cs typeface="Calibri" panose="020F0502020204030204" pitchFamily="34" charset="0"/>
              </a:rPr>
              <a:t>̊ a dostupné literatury, která se týká dalšího </a:t>
            </a:r>
            <a:r>
              <a:rPr lang="cs-CZ" sz="2200" dirty="0" err="1" smtClean="0">
                <a:cs typeface="Calibri" panose="020F0502020204030204" pitchFamily="34" charset="0"/>
              </a:rPr>
              <a:t>vzdělávání</a:t>
            </a:r>
            <a:r>
              <a:rPr lang="cs-CZ" sz="2200" dirty="0" smtClean="0">
                <a:cs typeface="Calibri" panose="020F0502020204030204" pitchFamily="34" charset="0"/>
              </a:rPr>
              <a:t> (v ČR        i </a:t>
            </a:r>
            <a:r>
              <a:rPr lang="cs-CZ" sz="2200" dirty="0" err="1" smtClean="0">
                <a:cs typeface="Calibri" panose="020F0502020204030204" pitchFamily="34" charset="0"/>
              </a:rPr>
              <a:t>světove</a:t>
            </a:r>
            <a:r>
              <a:rPr lang="cs-CZ" sz="2200" dirty="0" smtClean="0">
                <a:cs typeface="Calibri" panose="020F0502020204030204" pitchFamily="34" charset="0"/>
              </a:rPr>
              <a:t>̌) </a:t>
            </a:r>
            <a:r>
              <a:rPr lang="cs-CZ" sz="2200" dirty="0" err="1" smtClean="0">
                <a:cs typeface="Calibri" panose="020F0502020204030204" pitchFamily="34" charset="0"/>
              </a:rPr>
              <a:t>obecne</a:t>
            </a:r>
            <a:r>
              <a:rPr lang="cs-CZ" sz="2200" dirty="0" smtClean="0">
                <a:cs typeface="Calibri" panose="020F0502020204030204" pitchFamily="34" charset="0"/>
              </a:rPr>
              <a:t>̌ i v rámci profesního terciárního sektoru, realizované projekty OP VK a OP VVV.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  <a:buFont typeface="Calibri" pitchFamily="34" charset="0"/>
              <a:buNone/>
            </a:pPr>
            <a:endParaRPr lang="cs-CZ" sz="1000" dirty="0" smtClean="0">
              <a:cs typeface="Calibri" panose="020F0502020204030204" pitchFamily="34" charset="0"/>
            </a:endParaRPr>
          </a:p>
          <a:p>
            <a:pPr marL="269875" lvl="2">
              <a:spcBef>
                <a:spcPts val="0"/>
              </a:spcBef>
              <a:spcAft>
                <a:spcPts val="0"/>
              </a:spcAft>
            </a:pPr>
            <a:r>
              <a:rPr lang="cs-CZ" sz="2200" dirty="0" smtClean="0">
                <a:cs typeface="Calibri" panose="020F0502020204030204" pitchFamily="34" charset="0"/>
              </a:rPr>
              <a:t>využití výstupů z aktivit KA2, KA3 a KA4 , </a:t>
            </a:r>
          </a:p>
          <a:p>
            <a:pPr marL="269875" lvl="2">
              <a:spcBef>
                <a:spcPts val="0"/>
              </a:spcBef>
              <a:spcAft>
                <a:spcPts val="0"/>
              </a:spcAft>
            </a:pPr>
            <a:r>
              <a:rPr lang="cs-CZ" sz="2200" dirty="0" err="1" smtClean="0">
                <a:cs typeface="Calibri" panose="020F0502020204030204" pitchFamily="34" charset="0"/>
              </a:rPr>
              <a:t>přehled</a:t>
            </a:r>
            <a:r>
              <a:rPr lang="cs-CZ" sz="2200" dirty="0" smtClean="0">
                <a:cs typeface="Calibri" panose="020F0502020204030204" pitchFamily="34" charset="0"/>
              </a:rPr>
              <a:t> o stavu dalšího </a:t>
            </a:r>
            <a:r>
              <a:rPr lang="cs-CZ" sz="2200" dirty="0" err="1" smtClean="0">
                <a:cs typeface="Calibri" panose="020F0502020204030204" pitchFamily="34" charset="0"/>
              </a:rPr>
              <a:t>vzdělávání</a:t>
            </a:r>
            <a:r>
              <a:rPr lang="cs-CZ" sz="2200" dirty="0" smtClean="0">
                <a:cs typeface="Calibri" panose="020F0502020204030204" pitchFamily="34" charset="0"/>
              </a:rPr>
              <a:t> v ČR </a:t>
            </a:r>
            <a:r>
              <a:rPr lang="cs-CZ" sz="2200" dirty="0" err="1" smtClean="0">
                <a:cs typeface="Calibri" panose="020F0502020204030204" pitchFamily="34" charset="0"/>
              </a:rPr>
              <a:t>obecne</a:t>
            </a:r>
            <a:r>
              <a:rPr lang="cs-CZ" sz="2200" dirty="0" smtClean="0">
                <a:cs typeface="Calibri" panose="020F0502020204030204" pitchFamily="34" charset="0"/>
              </a:rPr>
              <a:t>̌ i v rámci VOV, </a:t>
            </a:r>
          </a:p>
          <a:p>
            <a:pPr marL="269875" lvl="2">
              <a:spcBef>
                <a:spcPts val="0"/>
              </a:spcBef>
              <a:spcAft>
                <a:spcPts val="0"/>
              </a:spcAft>
            </a:pPr>
            <a:r>
              <a:rPr lang="cs-CZ" sz="2200" dirty="0" err="1" smtClean="0">
                <a:cs typeface="Calibri" panose="020F0502020204030204" pitchFamily="34" charset="0"/>
              </a:rPr>
              <a:t>přehled</a:t>
            </a:r>
            <a:r>
              <a:rPr lang="cs-CZ" sz="2200" dirty="0" smtClean="0">
                <a:cs typeface="Calibri" panose="020F0502020204030204" pitchFamily="34" charset="0"/>
              </a:rPr>
              <a:t> lidských </a:t>
            </a:r>
            <a:r>
              <a:rPr lang="cs-CZ" sz="2200" dirty="0" err="1" smtClean="0">
                <a:cs typeface="Calibri" panose="020F0502020204030204" pitchFamily="34" charset="0"/>
              </a:rPr>
              <a:t>zdroju</a:t>
            </a:r>
            <a:r>
              <a:rPr lang="cs-CZ" sz="2200" dirty="0" smtClean="0">
                <a:cs typeface="Calibri" panose="020F0502020204030204" pitchFamily="34" charset="0"/>
              </a:rPr>
              <a:t>̊ VOŠ, </a:t>
            </a:r>
          </a:p>
          <a:p>
            <a:pPr marL="269875" lvl="2">
              <a:spcBef>
                <a:spcPts val="0"/>
              </a:spcBef>
              <a:spcAft>
                <a:spcPts val="0"/>
              </a:spcAft>
            </a:pPr>
            <a:r>
              <a:rPr lang="cs-CZ" sz="2200" dirty="0" smtClean="0">
                <a:cs typeface="Calibri" panose="020F0502020204030204" pitchFamily="34" charset="0"/>
              </a:rPr>
              <a:t>postoje studentů i </a:t>
            </a:r>
            <a:r>
              <a:rPr lang="cs-CZ" sz="2200" dirty="0" err="1" smtClean="0">
                <a:cs typeface="Calibri" panose="020F0502020204030204" pitchFamily="34" charset="0"/>
              </a:rPr>
              <a:t>zaměstnavatelu</a:t>
            </a:r>
            <a:r>
              <a:rPr lang="cs-CZ" sz="2200" dirty="0" smtClean="0">
                <a:cs typeface="Calibri" panose="020F0502020204030204" pitchFamily="34" charset="0"/>
              </a:rPr>
              <a:t>̊ (rozhovory s dotazníkovým </a:t>
            </a:r>
            <a:r>
              <a:rPr lang="cs-CZ" sz="2200" dirty="0" err="1" smtClean="0">
                <a:cs typeface="Calibri" panose="020F0502020204030204" pitchFamily="34" charset="0"/>
              </a:rPr>
              <a:t>řízením</a:t>
            </a:r>
            <a:r>
              <a:rPr lang="cs-CZ" sz="2200" dirty="0" smtClean="0">
                <a:cs typeface="Calibri" panose="020F0502020204030204" pitchFamily="34" charset="0"/>
              </a:rPr>
              <a:t>). </a:t>
            </a:r>
            <a:endParaRPr lang="cs-CZ" sz="2200" dirty="0">
              <a:cs typeface="Calibri" panose="020F0502020204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147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671781"/>
            <a:ext cx="10515600" cy="9051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b="1" dirty="0" smtClean="0">
                <a:latin typeface="+mn-lt"/>
              </a:rPr>
              <a:t>VSTUP ING. J.VOZÁB - MŠMT</a:t>
            </a:r>
            <a:endParaRPr lang="cs-CZ" sz="54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38200" y="2881745"/>
            <a:ext cx="10515600" cy="32952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400" dirty="0" smtClean="0"/>
              <a:t>Propojení a synergie jednotlivých projektů OP VVV</a:t>
            </a:r>
          </a:p>
          <a:p>
            <a:pPr>
              <a:lnSpc>
                <a:spcPct val="10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400" dirty="0" smtClean="0"/>
              <a:t>Obecná vize a cíl  dotačního programu Vyšší odborné školy</a:t>
            </a:r>
          </a:p>
          <a:p>
            <a:pPr>
              <a:lnSpc>
                <a:spcPct val="10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400" dirty="0" smtClean="0"/>
              <a:t>Spolupráce VOŠ v rámci propojení jednotlivých regionálních projektů IKAP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3006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597891"/>
            <a:ext cx="10515600" cy="75067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>
                <a:latin typeface="+mn-lt"/>
              </a:rPr>
              <a:t>Klíčová aktivita 7 – NÁVRH OBECNÉ VIZE, KONCEPCE A CÍLŮ VOV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38200" y="2233061"/>
            <a:ext cx="10515600" cy="394390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smtClean="0"/>
              <a:t>Analýza, která se bude dále rozvíjet a provede reflexi pozice VOV mezi obory středního vzdělávání a profesně orientovanými bakalářskými programy.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None/>
            </a:pPr>
            <a:endParaRPr lang="cs-CZ" sz="240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smtClean="0"/>
              <a:t>Práce zahrnuje přehled současné literatury o VOV, přehled současného legislativního rámce, kompilaci veřejně dostupných dat a statistik, hodnocení úspěšnosti výstupů VOV na základě případových studií a dotazníkového řízení mezi absolventy, školami a zaměstnavateli, průzkum veřejného mínění o VOV, srovnání pozice VOV v rámci vzdělávacího systému a vytvoření typologie škol a oborů podpořené případovými studiemi.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166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838200" y="2373744"/>
            <a:ext cx="10515600" cy="340821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ÚVODNÍ KONFERENCE – 22. 6. 2018 - dopoledne</a:t>
            </a:r>
          </a:p>
          <a:p>
            <a:r>
              <a:rPr lang="cs-CZ" sz="2400" dirty="0" smtClean="0"/>
              <a:t>Pracovní skupiny KA2 až KA7 – 22. 6. 2018 – odpoledne</a:t>
            </a:r>
          </a:p>
          <a:p>
            <a:endParaRPr lang="cs-CZ" sz="2400" dirty="0" smtClean="0"/>
          </a:p>
          <a:p>
            <a:r>
              <a:rPr lang="cs-CZ" sz="2400" dirty="0" smtClean="0"/>
              <a:t>Školení MOOC – VŠKK – probíhá online</a:t>
            </a:r>
          </a:p>
          <a:p>
            <a:r>
              <a:rPr lang="cs-CZ" sz="2400" dirty="0" smtClean="0"/>
              <a:t>Školení autorů OVZ zdroje - ČVUT 27. červen 2018 od 9:00 a od </a:t>
            </a:r>
            <a:r>
              <a:rPr lang="cs-CZ" sz="2400" dirty="0" smtClean="0"/>
              <a:t>14:00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ZOR - Vykazování aktivit 1. 10. 2018</a:t>
            </a:r>
          </a:p>
          <a:p>
            <a:r>
              <a:rPr lang="cs-CZ" sz="2400" dirty="0" smtClean="0"/>
              <a:t>NAPLNĚNÍ 1 PRŮBĚŽNÉHO MILNÍKU – 28. 3. 2019</a:t>
            </a:r>
          </a:p>
          <a:p>
            <a:endParaRPr lang="cs-CZ" sz="2400" dirty="0" smtClean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838200" y="1376218"/>
            <a:ext cx="10515600" cy="63730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smtClean="0">
                <a:latin typeface="+mn-lt"/>
              </a:rPr>
              <a:t>PŘEHLED NEJDŮLEŽITĚJŠÍCH MILNÍKŮ</a:t>
            </a:r>
            <a:endParaRPr lang="cs-CZ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9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838200" y="2576945"/>
            <a:ext cx="10515600" cy="345809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b="1" dirty="0" smtClean="0"/>
              <a:t>10:00 – zahájení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10:30 – dopolední blok (představení projektu, jednotlivých aktivit)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13:00 – oběd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14:00 – odpolední blok (diskuse pracovních skupin)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16:30 – ukončení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579417"/>
            <a:ext cx="10515600" cy="99752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smtClean="0">
                <a:latin typeface="+mn-lt"/>
              </a:rPr>
              <a:t>PROGRAM KONFERENCE</a:t>
            </a:r>
            <a:endParaRPr lang="cs-CZ" b="1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217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838200" y="2022764"/>
            <a:ext cx="10515600" cy="415419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cs-CZ" sz="6600" b="1" dirty="0" smtClean="0"/>
              <a:t>DĚKUJI  ZA  POZORNOST</a:t>
            </a:r>
          </a:p>
          <a:p>
            <a:pPr marL="0" indent="0" algn="ctr">
              <a:buFont typeface="Calibri" panose="020F0502020204030204" pitchFamily="34" charset="0"/>
              <a:buNone/>
            </a:pPr>
            <a:endParaRPr lang="cs-CZ" sz="800" dirty="0" smtClean="0"/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cs-CZ" sz="4800" dirty="0" smtClean="0"/>
              <a:t>přeji nám úspěšnou spolupráci při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cs-CZ" sz="4800" dirty="0" smtClean="0"/>
              <a:t>realizaci projektu VOV - EKO</a:t>
            </a:r>
            <a:endParaRPr lang="cs-CZ" sz="4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MP, JN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23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6"/>
          <p:cNvSpPr txBox="1">
            <a:spLocks/>
          </p:cNvSpPr>
          <p:nvPr/>
        </p:nvSpPr>
        <p:spPr>
          <a:xfrm>
            <a:off x="680322" y="1801090"/>
            <a:ext cx="9613861" cy="426225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b="1" u="sng" dirty="0" smtClean="0"/>
              <a:t>Žadatel projektu: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Vyšší odborná škola, Obchodní akademie, Střední odborná škola a Jazyková škola EKONOM, o.p.s. – Litoměřice</a:t>
            </a:r>
          </a:p>
          <a:p>
            <a:pPr>
              <a:lnSpc>
                <a:spcPct val="120000"/>
              </a:lnSpc>
            </a:pPr>
            <a:r>
              <a:rPr lang="cs-CZ" b="1" u="sng" dirty="0" smtClean="0"/>
              <a:t>PARTNEŘI PROJEKTU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AHOL – Vyšší odborná škola – Ostrava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GOODWILL – Vyšší odborná škola – Frýdek – Místek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PALESTRA – Vyšší odborná škola – Praha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Vyšší odborná škola hotelnictví a turismu – Poděbrady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VŠKK – Vysoká škola kreativní komunikace – Praha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ČVUT – </a:t>
            </a:r>
            <a:r>
              <a:rPr lang="cs-CZ" dirty="0" smtClean="0"/>
              <a:t>České vysoké učení technické- </a:t>
            </a:r>
            <a:r>
              <a:rPr lang="cs-CZ" dirty="0" smtClean="0"/>
              <a:t>Praha 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0322" y="1295684"/>
            <a:ext cx="10673478" cy="50540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PARTNEŘI PROJEKTU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09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680322" y="2456873"/>
            <a:ext cx="9613861" cy="35974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Ústecký kraj  		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Národní institut dalšího vzdělávání</a:t>
            </a:r>
            <a:r>
              <a:rPr lang="cs-CZ" dirty="0" smtClean="0"/>
              <a:t>			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Ministerstvo školství mládeže a tělovýchovy</a:t>
            </a:r>
            <a:r>
              <a:rPr lang="cs-CZ" dirty="0" smtClean="0"/>
              <a:t>			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Asociace vyšších odborných škol</a:t>
            </a:r>
            <a:r>
              <a:rPr lang="cs-CZ" dirty="0" smtClean="0"/>
              <a:t>			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ŠKOLAONLINE a.s.</a:t>
            </a:r>
            <a:r>
              <a:rPr lang="cs-CZ" dirty="0" smtClean="0"/>
              <a:t>		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Okresní hospodářská komora </a:t>
            </a:r>
            <a:r>
              <a:rPr lang="cs-CZ" dirty="0" smtClean="0"/>
              <a:t>Litoměřice 		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Česká školní inspekce </a:t>
            </a:r>
            <a:r>
              <a:rPr lang="cs-CZ" dirty="0" smtClean="0"/>
              <a:t>			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Sekce </a:t>
            </a:r>
            <a:r>
              <a:rPr lang="cs-CZ" dirty="0" smtClean="0"/>
              <a:t>VOV technická	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680322" y="1468582"/>
            <a:ext cx="10673478" cy="711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POZVANÍ HOSTÉ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220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680322" y="2046516"/>
            <a:ext cx="9613861" cy="388967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u="sng" dirty="0" smtClean="0"/>
              <a:t>KLÍČOVÉ AKTIVITY</a:t>
            </a:r>
          </a:p>
          <a:p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 1 – Řízení projektu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 2 - Z</a:t>
            </a:r>
            <a:r>
              <a:rPr lang="en-US" dirty="0" err="1" smtClean="0"/>
              <a:t>nalostní</a:t>
            </a:r>
            <a:r>
              <a:rPr lang="en-US" dirty="0" smtClean="0"/>
              <a:t> standard pro </a:t>
            </a:r>
            <a:r>
              <a:rPr lang="en-US" dirty="0" err="1" smtClean="0"/>
              <a:t>výuku</a:t>
            </a:r>
            <a:r>
              <a:rPr lang="en-US" dirty="0" smtClean="0"/>
              <a:t> </a:t>
            </a:r>
            <a:r>
              <a:rPr lang="en-US" dirty="0" err="1" smtClean="0"/>
              <a:t>odborného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 pro </a:t>
            </a:r>
            <a:r>
              <a:rPr lang="cs-CZ" dirty="0" smtClean="0"/>
              <a:t>AJ</a:t>
            </a:r>
            <a:r>
              <a:rPr lang="en-US" dirty="0" smtClean="0"/>
              <a:t> a </a:t>
            </a:r>
            <a:r>
              <a:rPr lang="cs-CZ" dirty="0" smtClean="0"/>
              <a:t>NJ</a:t>
            </a:r>
            <a:r>
              <a:rPr lang="en-US" dirty="0" smtClean="0"/>
              <a:t> </a:t>
            </a:r>
            <a:r>
              <a:rPr lang="cs-CZ" dirty="0" smtClean="0"/>
              <a:t>- OVZ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 3 - Z</a:t>
            </a:r>
            <a:r>
              <a:rPr lang="en-US" dirty="0" err="1" smtClean="0"/>
              <a:t>nalostní</a:t>
            </a:r>
            <a:r>
              <a:rPr lang="en-US" dirty="0" smtClean="0"/>
              <a:t> standard</a:t>
            </a:r>
            <a:r>
              <a:rPr lang="cs-CZ" dirty="0" smtClean="0"/>
              <a:t> ekonomické oblasti odbornosti 63 – 66 - OVZ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 4 – Metody hodnocení studentů VOŠ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 5 - Návrh inovace praxí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 6 – DVPP – zaměřeno na pedagogické pracovníky a tvorbu OVZ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KA 7 - Návrh obecné vize, koncepce a cílů VOV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0322" y="1394690"/>
            <a:ext cx="10515600" cy="512667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POPIS PROJEKTU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90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838036"/>
            <a:ext cx="10515600" cy="20689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8000" b="1" smtClean="0">
                <a:solidFill>
                  <a:srgbClr val="0070C0"/>
                </a:solidFill>
              </a:rPr>
              <a:t>Video přestávka</a:t>
            </a:r>
            <a:endParaRPr lang="cs-CZ" sz="8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47022" y="3638349"/>
            <a:ext cx="10506777" cy="2538613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cs-CZ" sz="3600" b="1" smtClean="0"/>
              <a:t>Představení vize projektu VOV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cs-CZ" smtClean="0"/>
              <a:t>Video VŠKK projekt MOOC a ODZ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3141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459345"/>
            <a:ext cx="10515600" cy="9513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 smtClean="0">
                <a:latin typeface="+mn-lt"/>
              </a:rPr>
              <a:t>Klíčová aktivita 2 </a:t>
            </a:r>
          </a:p>
          <a:p>
            <a:r>
              <a:rPr lang="cs-CZ" sz="3200" b="1" dirty="0" smtClean="0">
                <a:latin typeface="+mn-lt"/>
              </a:rPr>
              <a:t>Z</a:t>
            </a:r>
            <a:r>
              <a:rPr lang="en-US" sz="3200" b="1" dirty="0" smtClean="0">
                <a:latin typeface="+mn-lt"/>
              </a:rPr>
              <a:t>NALOSTNÍ STANDARD ODBORNÉHO JAZYKA PRO </a:t>
            </a:r>
            <a:r>
              <a:rPr lang="cs-CZ" sz="3200" b="1" dirty="0" smtClean="0">
                <a:latin typeface="+mn-lt"/>
              </a:rPr>
              <a:t>AJ</a:t>
            </a:r>
            <a:r>
              <a:rPr lang="en-US" sz="3200" b="1" dirty="0" smtClean="0">
                <a:latin typeface="+mn-lt"/>
              </a:rPr>
              <a:t> A </a:t>
            </a:r>
            <a:r>
              <a:rPr lang="cs-CZ" sz="3200" b="1" dirty="0" smtClean="0">
                <a:latin typeface="+mn-lt"/>
              </a:rPr>
              <a:t>NJ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38200" y="2410691"/>
            <a:ext cx="10990568" cy="350058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b="1" dirty="0" smtClean="0">
                <a:solidFill>
                  <a:srgbClr val="FF0000"/>
                </a:solidFill>
              </a:rPr>
              <a:t>CÍL REALIZACE:</a:t>
            </a:r>
          </a:p>
          <a:p>
            <a:pPr>
              <a:spcBef>
                <a:spcPts val="0"/>
              </a:spcBef>
            </a:pPr>
            <a:r>
              <a:rPr lang="cs-CZ" sz="2400" b="1" dirty="0"/>
              <a:t>ODZ (otevřený digitální zdroj)</a:t>
            </a:r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Vytvoření 2 sad digitálních ODZ v úrovni jazyka B2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1 sada – NEMĚCKÝ JAZYK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1 sada – ANGLICKÝ JAZYK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1 MOOC  - ANGLICKÝ JAZYK</a:t>
            </a:r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</a:t>
            </a:r>
            <a:r>
              <a:rPr lang="cs-CZ" dirty="0" smtClean="0"/>
              <a:t>dpovídající vzdělávání studentů VOŠ s výstupem k mezinárodní certifikaci v úrovni B2.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JN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90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394688"/>
            <a:ext cx="10515600" cy="81280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POPIS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38200" y="1921165"/>
            <a:ext cx="10515600" cy="441498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Část všeobecná – základy NJ a AJ pro každou odbornost 63 až 66</a:t>
            </a:r>
          </a:p>
          <a:p>
            <a:r>
              <a:rPr lang="cs-CZ" sz="2400" dirty="0" smtClean="0"/>
              <a:t>Část odborná – specifická jazyková dovednost AJ a NJ odbornost 63 až 66 – výstup ABSOLUTORIUM</a:t>
            </a:r>
          </a:p>
          <a:p>
            <a:endParaRPr lang="cs-CZ" sz="800" dirty="0" smtClean="0"/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63 – Ekonomika a administrativa – Zahraniční obchod GOODWILL		</a:t>
            </a:r>
            <a:endParaRPr lang="cs-CZ" dirty="0" smtClean="0"/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</a:t>
            </a:r>
            <a:r>
              <a:rPr lang="cs-CZ" dirty="0" smtClean="0"/>
              <a:t>64 – Podnikání v oborech a odvětvích – Management sportu – PALESTRA	</a:t>
            </a:r>
            <a:endParaRPr lang="cs-CZ" dirty="0" smtClean="0"/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</a:t>
            </a:r>
            <a:r>
              <a:rPr lang="cs-CZ" dirty="0" smtClean="0"/>
              <a:t>65 – Řízení hotelnictví a turistických služeb – PODĚBRADY			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66 – Mezinárodní obchod přeprava a zasilatelství – AHOL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400" dirty="0" smtClean="0"/>
              <a:t>1 MOOC </a:t>
            </a:r>
            <a:r>
              <a:rPr lang="cs-CZ" sz="2400" dirty="0" err="1" smtClean="0"/>
              <a:t>Anj</a:t>
            </a:r>
            <a:r>
              <a:rPr lang="cs-CZ" sz="2400" dirty="0" smtClean="0"/>
              <a:t> – společný pro odbornosti 63 a 66 – ekonomické oblasti</a:t>
            </a:r>
          </a:p>
          <a:p>
            <a:pPr marL="201168" lvl="1" indent="0">
              <a:buClr>
                <a:schemeClr val="accent2">
                  <a:lumMod val="75000"/>
                </a:schemeClr>
              </a:buClr>
              <a:buNone/>
            </a:pPr>
            <a:endParaRPr lang="cs-CZ" sz="800" strike="sngStrike" dirty="0" smtClean="0"/>
          </a:p>
          <a:p>
            <a:pPr marL="201168" lvl="1" indent="0">
              <a:buClr>
                <a:schemeClr val="accent2">
                  <a:lumMod val="75000"/>
                </a:schemeClr>
              </a:buClr>
              <a:buNone/>
            </a:pPr>
            <a:r>
              <a:rPr lang="cs-CZ" sz="2000" b="1" dirty="0" smtClean="0"/>
              <a:t>Pro </a:t>
            </a:r>
            <a:r>
              <a:rPr lang="cs-CZ" sz="2000" b="1" dirty="0"/>
              <a:t>potřeby indikátorů bude jeden modul definován v rozsahu jednoho kreditu v rámci ECTS</a:t>
            </a:r>
            <a:endParaRPr lang="cs-CZ" sz="2000" b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JN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11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1385455"/>
            <a:ext cx="10515600" cy="10344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>
                <a:latin typeface="+mn-lt"/>
              </a:rPr>
              <a:t>Klíčová aktivita 3 </a:t>
            </a:r>
          </a:p>
          <a:p>
            <a:r>
              <a:rPr lang="cs-CZ" sz="3200" b="1" dirty="0" smtClean="0">
                <a:latin typeface="+mn-lt"/>
              </a:rPr>
              <a:t>Z</a:t>
            </a:r>
            <a:r>
              <a:rPr lang="en-US" sz="3200" b="1" dirty="0" smtClean="0">
                <a:latin typeface="+mn-lt"/>
              </a:rPr>
              <a:t>NALOSTNÍ STANDARD</a:t>
            </a:r>
            <a:r>
              <a:rPr lang="cs-CZ" sz="3200" b="1" dirty="0" smtClean="0">
                <a:latin typeface="+mn-lt"/>
              </a:rPr>
              <a:t> ODBORNOST EKONOMICKÁ 63 – 66    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0322" y="2309090"/>
            <a:ext cx="11130679" cy="368530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63 – Ekonomika a administrativa – AHOL, EKONOM, GOODWILL			16 zdrojů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64 – Podnikání v oborech a odvětvích – PALESTRA 					9 zdrojů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65 – Řízení hotelnictví a turistických služeb – PODĚBRADY, GOODWILL, AHOL		18 zdrojů 	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err="1" smtClean="0"/>
              <a:t>Kod</a:t>
            </a:r>
            <a:r>
              <a:rPr lang="cs-CZ" dirty="0" smtClean="0"/>
              <a:t> 66 – Mezinárodní obchod přeprava a zasilatelství – AHOL				11 zdrojů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SPOLEČNÉ PRO VŠECHNY ODBORNOSTI – Goodwill, </a:t>
            </a:r>
            <a:r>
              <a:rPr lang="cs-CZ" dirty="0" err="1" smtClean="0"/>
              <a:t>Ahol</a:t>
            </a:r>
            <a:r>
              <a:rPr lang="cs-CZ" dirty="0" smtClean="0"/>
              <a:t>, Ekonom, Poděbrady		13 zdrojů					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/>
              <a:t>Dále</a:t>
            </a:r>
            <a:r>
              <a:rPr lang="en-US" dirty="0" smtClean="0"/>
              <a:t> se </a:t>
            </a:r>
            <a:r>
              <a:rPr lang="en-US" dirty="0" err="1" smtClean="0"/>
              <a:t>vytvoří</a:t>
            </a:r>
            <a:r>
              <a:rPr lang="en-US" dirty="0" smtClean="0"/>
              <a:t> 4 </a:t>
            </a:r>
            <a:r>
              <a:rPr lang="en-US" dirty="0" err="1" smtClean="0"/>
              <a:t>kurzy</a:t>
            </a:r>
            <a:r>
              <a:rPr lang="en-US" dirty="0" smtClean="0"/>
              <a:t> MOOC v </a:t>
            </a:r>
            <a:r>
              <a:rPr lang="en-US" dirty="0" err="1" smtClean="0"/>
              <a:t>rozsahu</a:t>
            </a:r>
            <a:r>
              <a:rPr lang="en-US" dirty="0" smtClean="0"/>
              <a:t> 1</a:t>
            </a:r>
            <a:r>
              <a:rPr lang="cs-CZ" dirty="0"/>
              <a:t>6</a:t>
            </a:r>
            <a:r>
              <a:rPr lang="en-US" dirty="0" smtClean="0"/>
              <a:t> </a:t>
            </a:r>
            <a:r>
              <a:rPr lang="en-US" dirty="0" err="1" smtClean="0"/>
              <a:t>kreditu</a:t>
            </a:r>
            <a:r>
              <a:rPr lang="en-US" dirty="0" smtClean="0"/>
              <a:t>̊ ECTS </a:t>
            </a:r>
            <a:r>
              <a:rPr lang="en-US" dirty="0" err="1" smtClean="0"/>
              <a:t>pokrývající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čtyři</a:t>
            </a:r>
            <a:r>
              <a:rPr lang="en-US" dirty="0" smtClean="0"/>
              <a:t> </a:t>
            </a:r>
            <a:r>
              <a:rPr lang="en-US" dirty="0" err="1" smtClean="0"/>
              <a:t>skupiny</a:t>
            </a:r>
            <a:r>
              <a:rPr lang="en-US" dirty="0" smtClean="0"/>
              <a:t> </a:t>
            </a:r>
            <a:r>
              <a:rPr lang="en-US" dirty="0" err="1" smtClean="0"/>
              <a:t>oboru</a:t>
            </a:r>
            <a:r>
              <a:rPr lang="en-US" dirty="0" smtClean="0"/>
              <a:t>̊ </a:t>
            </a:r>
            <a:r>
              <a:rPr lang="cs-CZ" dirty="0" smtClean="0"/>
              <a:t>                 </a:t>
            </a:r>
            <a:r>
              <a:rPr lang="en-US" dirty="0" smtClean="0"/>
              <a:t>v </a:t>
            </a:r>
            <a:r>
              <a:rPr lang="en-US" dirty="0" err="1" smtClean="0"/>
              <a:t>ekonomické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31055" y="6326909"/>
            <a:ext cx="117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JN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012022"/>
      </p:ext>
    </p:extLst>
  </p:cSld>
  <p:clrMapOvr>
    <a:masterClrMapping/>
  </p:clrMapOvr>
</p:sld>
</file>

<file path=ppt/theme/theme1.xml><?xml version="1.0" encoding="utf-8"?>
<a:theme xmlns:a="http://schemas.openxmlformats.org/drawingml/2006/main" name="VOV">
  <a:themeElements>
    <a:clrScheme name="Vlastní 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66"/>
      </a:accent1>
      <a:accent2>
        <a:srgbClr val="FFDF6A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V" id="{B3C249D3-3A58-4F0E-A5AB-472CD120A76E}" vid="{12C1091A-94A0-4537-9455-8428533BB1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VOV</Template>
  <TotalTime>7984</TotalTime>
  <Words>951</Words>
  <Application>Microsoft Office PowerPoint</Application>
  <PresentationFormat>Širokoúhlá obrazovka</PresentationFormat>
  <Paragraphs>164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Calibri Light</vt:lpstr>
      <vt:lpstr>Times New Roman</vt:lpstr>
      <vt:lpstr>Wingdings</vt:lpstr>
      <vt:lpstr>VOV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Hewlett-Packard Company</dc:creator>
  <cp:lastModifiedBy>Hewlett-Packard Company</cp:lastModifiedBy>
  <cp:revision>11</cp:revision>
  <cp:lastPrinted>2018-07-02T12:58:01Z</cp:lastPrinted>
  <dcterms:created xsi:type="dcterms:W3CDTF">2018-06-20T17:08:45Z</dcterms:created>
  <dcterms:modified xsi:type="dcterms:W3CDTF">2018-07-03T18:49:20Z</dcterms:modified>
</cp:coreProperties>
</file>