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4" r:id="rId2"/>
    <p:sldId id="295" r:id="rId3"/>
    <p:sldId id="296" r:id="rId4"/>
    <p:sldId id="297" r:id="rId5"/>
    <p:sldId id="293" r:id="rId6"/>
    <p:sldId id="256" r:id="rId7"/>
    <p:sldId id="287" r:id="rId8"/>
    <p:sldId id="277" r:id="rId9"/>
    <p:sldId id="282" r:id="rId10"/>
    <p:sldId id="281" r:id="rId11"/>
    <p:sldId id="288" r:id="rId12"/>
    <p:sldId id="278" r:id="rId13"/>
    <p:sldId id="279" r:id="rId14"/>
    <p:sldId id="286" r:id="rId15"/>
    <p:sldId id="289" r:id="rId16"/>
    <p:sldId id="280" r:id="rId17"/>
    <p:sldId id="285" r:id="rId18"/>
    <p:sldId id="291" r:id="rId19"/>
    <p:sldId id="283" r:id="rId20"/>
    <p:sldId id="292" r:id="rId21"/>
    <p:sldId id="299" r:id="rId22"/>
    <p:sldId id="307" r:id="rId23"/>
    <p:sldId id="306" r:id="rId24"/>
    <p:sldId id="305" r:id="rId25"/>
    <p:sldId id="309" r:id="rId26"/>
    <p:sldId id="310" r:id="rId27"/>
    <p:sldId id="311" r:id="rId28"/>
    <p:sldId id="313" r:id="rId29"/>
    <p:sldId id="314" r:id="rId30"/>
    <p:sldId id="315" r:id="rId31"/>
    <p:sldId id="298" r:id="rId32"/>
    <p:sldId id="323" r:id="rId33"/>
    <p:sldId id="322" r:id="rId34"/>
    <p:sldId id="325" r:id="rId35"/>
    <p:sldId id="324" r:id="rId36"/>
    <p:sldId id="326" r:id="rId37"/>
    <p:sldId id="327" r:id="rId38"/>
    <p:sldId id="328" r:id="rId39"/>
    <p:sldId id="329" r:id="rId40"/>
    <p:sldId id="330" r:id="rId41"/>
    <p:sldId id="317" r:id="rId42"/>
    <p:sldId id="301" r:id="rId43"/>
    <p:sldId id="302" r:id="rId44"/>
    <p:sldId id="304" r:id="rId45"/>
    <p:sldId id="303" r:id="rId46"/>
    <p:sldId id="318" r:id="rId47"/>
    <p:sldId id="320" r:id="rId48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82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man\Downloads\Seznam%20ODZ_EKON_2302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man\Downloads\Seznam%20ODZ_EKON_2302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man\Downloads\Seznam%20ODZ_EKON_2302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man\Downloads\Seznam%20ODZ_EKON_2302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'[Seznam ODZ_EKON_23022020.xlsx]Stats'!$E$1</c:f>
              <c:strCache>
                <c:ptCount val="1"/>
                <c:pt idx="0">
                  <c:v>EKON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'[Seznam ODZ_EKON_23022020.xlsx]Stats'!$D$2:$D$24</c:f>
              <c:strCache>
                <c:ptCount val="7"/>
                <c:pt idx="0">
                  <c:v>F03C</c:v>
                </c:pt>
                <c:pt idx="1">
                  <c:v>F04A</c:v>
                </c:pt>
                <c:pt idx="2">
                  <c:v>F04B</c:v>
                </c:pt>
                <c:pt idx="3">
                  <c:v>F05</c:v>
                </c:pt>
                <c:pt idx="4">
                  <c:v>F06</c:v>
                </c:pt>
                <c:pt idx="5">
                  <c:v>F07B</c:v>
                </c:pt>
                <c:pt idx="6">
                  <c:v>F08</c:v>
                </c:pt>
              </c:strCache>
            </c:strRef>
          </c:cat>
          <c:val>
            <c:numRef>
              <c:f>'[Seznam ODZ_EKON_23022020.xlsx]Stats'!$E$2:$E$24</c:f>
              <c:numCache>
                <c:formatCode>General</c:formatCode>
                <c:ptCount val="7"/>
                <c:pt idx="0">
                  <c:v>11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24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8-4418-9F7D-1762D8F41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20199"/>
        <c:axId val="237116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888-4418-9F7D-1762D8F4171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888-4418-9F7D-1762D8F4171F}"/>
                  </c:ext>
                </c:extLst>
              </c15:ser>
            </c15:filteredBarSeries>
          </c:ext>
        </c:extLst>
      </c:barChart>
      <c:catAx>
        <c:axId val="237120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16039"/>
        <c:crosses val="autoZero"/>
        <c:auto val="1"/>
        <c:lblAlgn val="ctr"/>
        <c:lblOffset val="100"/>
        <c:noMultiLvlLbl val="0"/>
      </c:catAx>
      <c:valAx>
        <c:axId val="237116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20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'[Seznam ODZ_EKON_23022020.xlsx]Stats'!$E$1</c:f>
              <c:strCache>
                <c:ptCount val="1"/>
                <c:pt idx="0">
                  <c:v>EKON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'[Seznam ODZ_EKON_23022020.xlsx]Stats'!$D$2:$D$24</c:f>
              <c:strCache>
                <c:ptCount val="7"/>
                <c:pt idx="0">
                  <c:v>F03C</c:v>
                </c:pt>
                <c:pt idx="1">
                  <c:v>F04A</c:v>
                </c:pt>
                <c:pt idx="2">
                  <c:v>F04B</c:v>
                </c:pt>
                <c:pt idx="3">
                  <c:v>F05</c:v>
                </c:pt>
                <c:pt idx="4">
                  <c:v>F06</c:v>
                </c:pt>
                <c:pt idx="5">
                  <c:v>F07B</c:v>
                </c:pt>
                <c:pt idx="6">
                  <c:v>F08</c:v>
                </c:pt>
              </c:strCache>
            </c:strRef>
          </c:cat>
          <c:val>
            <c:numRef>
              <c:f>'[Seznam ODZ_EKON_23022020.xlsx]Stats'!$E$2:$E$24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0-46FF-964A-49DFA4F5F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20199"/>
        <c:axId val="237116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310-46FF-964A-49DFA4F5FB1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310-46FF-964A-49DFA4F5FB10}"/>
                  </c:ext>
                </c:extLst>
              </c15:ser>
            </c15:filteredBarSeries>
          </c:ext>
        </c:extLst>
      </c:barChart>
      <c:catAx>
        <c:axId val="237120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16039"/>
        <c:crosses val="autoZero"/>
        <c:auto val="1"/>
        <c:lblAlgn val="ctr"/>
        <c:lblOffset val="100"/>
        <c:noMultiLvlLbl val="0"/>
      </c:catAx>
      <c:valAx>
        <c:axId val="237116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20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'[Seznam ODZ_EKON_23022020.xlsx]Stats'!$E$1</c:f>
              <c:strCache>
                <c:ptCount val="1"/>
                <c:pt idx="0">
                  <c:v>EKON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'[Seznam ODZ_EKON_23022020.xlsx]Stats'!$D$2:$D$24</c:f>
              <c:strCache>
                <c:ptCount val="7"/>
                <c:pt idx="0">
                  <c:v>F03C</c:v>
                </c:pt>
                <c:pt idx="1">
                  <c:v>F04A</c:v>
                </c:pt>
                <c:pt idx="2">
                  <c:v>F04B</c:v>
                </c:pt>
                <c:pt idx="3">
                  <c:v>F05</c:v>
                </c:pt>
                <c:pt idx="4">
                  <c:v>F06</c:v>
                </c:pt>
                <c:pt idx="5">
                  <c:v>F07B</c:v>
                </c:pt>
                <c:pt idx="6">
                  <c:v>F08</c:v>
                </c:pt>
              </c:strCache>
            </c:strRef>
          </c:cat>
          <c:val>
            <c:numRef>
              <c:f>'[Seznam ODZ_EKON_23022020.xlsx]Stats'!$E$2:$E$24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0-455E-9AE9-098D874E0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20199"/>
        <c:axId val="237116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F60-455E-9AE9-098D874E02B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6F60-455E-9AE9-098D874E02B1}"/>
                  </c:ext>
                </c:extLst>
              </c15:ser>
            </c15:filteredBarSeries>
          </c:ext>
        </c:extLst>
      </c:barChart>
      <c:catAx>
        <c:axId val="237120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16039"/>
        <c:crosses val="autoZero"/>
        <c:auto val="1"/>
        <c:lblAlgn val="ctr"/>
        <c:lblOffset val="100"/>
        <c:noMultiLvlLbl val="0"/>
      </c:catAx>
      <c:valAx>
        <c:axId val="237116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20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'[Seznam ODZ_EKON_23022020.xlsx]Stats'!$E$1</c:f>
              <c:strCache>
                <c:ptCount val="1"/>
                <c:pt idx="0">
                  <c:v>EKON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'[Seznam ODZ_EKON_23022020.xlsx]Stats'!$D$2:$D$24</c:f>
              <c:strCache>
                <c:ptCount val="7"/>
                <c:pt idx="0">
                  <c:v>F03C</c:v>
                </c:pt>
                <c:pt idx="1">
                  <c:v>F04A</c:v>
                </c:pt>
                <c:pt idx="2">
                  <c:v>F04B</c:v>
                </c:pt>
                <c:pt idx="3">
                  <c:v>F05</c:v>
                </c:pt>
                <c:pt idx="4">
                  <c:v>F06</c:v>
                </c:pt>
                <c:pt idx="5">
                  <c:v>F07B</c:v>
                </c:pt>
                <c:pt idx="6">
                  <c:v>F08</c:v>
                </c:pt>
              </c:strCache>
            </c:strRef>
          </c:cat>
          <c:val>
            <c:numRef>
              <c:f>'[Seznam ODZ_EKON_23022020.xlsx]Stats'!$E$2:$E$24</c:f>
              <c:numCache>
                <c:formatCode>General</c:formatCode>
                <c:ptCount val="7"/>
                <c:pt idx="0">
                  <c:v>11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  <c:pt idx="5">
                  <c:v>11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D-4690-B711-B18B83C46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120199"/>
        <c:axId val="2371160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4ED-4690-B711-B18B83C46B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'[Seznam ODZ_EKON_23022020.xlsx]Stats'!$D$2:$D$24</c15:sqref>
                        </c15:formulaRef>
                      </c:ext>
                    </c:extLst>
                    <c:strCache>
                      <c:ptCount val="7"/>
                      <c:pt idx="0">
                        <c:v>F03C</c:v>
                      </c:pt>
                      <c:pt idx="1">
                        <c:v>F04A</c:v>
                      </c:pt>
                      <c:pt idx="2">
                        <c:v>F04B</c:v>
                      </c:pt>
                      <c:pt idx="3">
                        <c:v>F05</c:v>
                      </c:pt>
                      <c:pt idx="4">
                        <c:v>F06</c:v>
                      </c:pt>
                      <c:pt idx="5">
                        <c:v>F07B</c:v>
                      </c:pt>
                      <c:pt idx="6">
                        <c:v>F08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Stats!#REF!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4ED-4690-B711-B18B83C46BE1}"/>
                  </c:ext>
                </c:extLst>
              </c15:ser>
            </c15:filteredBarSeries>
          </c:ext>
        </c:extLst>
      </c:barChart>
      <c:catAx>
        <c:axId val="237120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16039"/>
        <c:crosses val="autoZero"/>
        <c:auto val="1"/>
        <c:lblAlgn val="ctr"/>
        <c:lblOffset val="100"/>
        <c:noMultiLvlLbl val="0"/>
      </c:catAx>
      <c:valAx>
        <c:axId val="237116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7120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7B78E-3439-477C-A46B-49545476035B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DECA-407B-4601-BE9D-19F0A4801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88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C7616-7977-4352-9771-6E859B7C0F03}" type="datetimeFigureOut">
              <a:rPr lang="cs-CZ" smtClean="0"/>
              <a:t>26.02.2020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454-2ADB-4FA5-8CB6-7681679C1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024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4820-323D-4437-A2CF-9E1CBF69C164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74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3DBE-E104-45AA-9AD4-DECF3096B32A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7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9FBD-8A19-4F9E-9AD6-3713FE430A97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A9F5-5E41-4C92-975E-B0BD8DF45961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3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A356-EB81-4993-B664-21AC9AD9ADE2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2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72DD-C2B4-4262-8732-94D5472CB315}" type="datetime1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8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08C9-6C79-4F2E-8D65-8838E22DA760}" type="datetime1">
              <a:rPr lang="cs-CZ" smtClean="0"/>
              <a:t>26.02.2020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68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7AB7-E84F-4B34-92F9-B598C04DCE10}" type="datetime1">
              <a:rPr lang="cs-CZ" smtClean="0"/>
              <a:t>26.02.2020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8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F7AD-DE45-4AD9-8753-2B88DE2B52E2}" type="datetime1">
              <a:rPr lang="cs-CZ" smtClean="0"/>
              <a:t>26.02.2020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2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17698-BED6-4681-928C-EF1CE9398483}" type="datetime1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5C60-7D67-4DDF-AF13-4569AF95E9E8}" type="datetime1">
              <a:rPr lang="cs-CZ" smtClean="0"/>
              <a:t>26.02.2020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3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189044"/>
            <a:ext cx="12192000" cy="668956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1129433"/>
            <a:ext cx="10515600" cy="534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0398-77FD-42A9-8C7E-EA53F9904113}" type="datetime1">
              <a:rPr lang="cs-CZ" smtClean="0"/>
              <a:t>26.02.2020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81400" y="6339137"/>
            <a:ext cx="4956208" cy="382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Vyšší odborná škola, Obchodní akademie, Střední odborná škola a Jazyková škola EKONOM, o.p.s. Litoměřice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DAA3-CF53-4ACE-8658-2B979E1E881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 flipV="1">
            <a:off x="0" y="6176963"/>
            <a:ext cx="12192000" cy="1208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-123" r="47999"/>
          <a:stretch/>
        </p:blipFill>
        <p:spPr>
          <a:xfrm>
            <a:off x="838200" y="242128"/>
            <a:ext cx="3298515" cy="72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3489" y="125171"/>
            <a:ext cx="4220311" cy="936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75102" y="272908"/>
            <a:ext cx="720000" cy="720000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>
            <a:off x="-9625" y="1077629"/>
            <a:ext cx="12192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1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vovcr.cz/odz/ek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tudentske-praxe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vcr.cz/mooc/moodle/login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utlook.office365.com/owa/calendar/30d7d91e3aa2454091de44a0d766723c@skolamichael.cz/ffaa93376a7e4fe69c8faee0d8f084aa5648917179460480904/calendar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channel/UCydduSd9P7BxJCsetktWiEQ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1"/>
            <a:ext cx="9144000" cy="2393432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KONFERENCE VOV EKO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62981"/>
          </a:xfrm>
        </p:spPr>
        <p:txBody>
          <a:bodyPr/>
          <a:lstStyle/>
          <a:p>
            <a:r>
              <a:rPr lang="cs-CZ" sz="3600" b="1" dirty="0" smtClean="0"/>
              <a:t>POKROKY A REALIZACE</a:t>
            </a:r>
          </a:p>
          <a:p>
            <a:endParaRPr lang="cs-CZ" dirty="0"/>
          </a:p>
          <a:p>
            <a:r>
              <a:rPr lang="cs-CZ" b="1" dirty="0" smtClean="0"/>
              <a:t>28. </a:t>
            </a:r>
            <a:r>
              <a:rPr lang="cs-CZ" b="1" dirty="0"/>
              <a:t>ú</a:t>
            </a:r>
            <a:r>
              <a:rPr lang="cs-CZ" b="1" dirty="0" smtClean="0"/>
              <a:t>nora 2020 - Ostrava</a:t>
            </a:r>
            <a:endParaRPr lang="cs-CZ" b="1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</p:spTree>
    <p:extLst>
      <p:ext uri="{BB962C8B-B14F-4D97-AF65-F5344CB8AC3E}">
        <p14:creationId xmlns:p14="http://schemas.microsoft.com/office/powerpoint/2010/main" val="16768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stav tvorby ODZ (KA2 + KA3) k 23. 2. 2020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9CB0CF96-428D-477C-B534-020BDA3EE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33613"/>
          <a:ext cx="105156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34896"/>
              </p:ext>
            </p:extLst>
          </p:nvPr>
        </p:nvGraphicFramePr>
        <p:xfrm>
          <a:off x="1313411" y="2327561"/>
          <a:ext cx="31623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89">
                  <a:extLst>
                    <a:ext uri="{9D8B030D-6E8A-4147-A177-3AD203B41FA5}">
                      <a16:colId xmlns:a16="http://schemas.microsoft.com/office/drawing/2014/main" val="3870168382"/>
                    </a:ext>
                  </a:extLst>
                </a:gridCol>
                <a:gridCol w="1246523">
                  <a:extLst>
                    <a:ext uri="{9D8B030D-6E8A-4147-A177-3AD203B41FA5}">
                      <a16:colId xmlns:a16="http://schemas.microsoft.com/office/drawing/2014/main" val="1481945566"/>
                    </a:ext>
                  </a:extLst>
                </a:gridCol>
                <a:gridCol w="697799">
                  <a:extLst>
                    <a:ext uri="{9D8B030D-6E8A-4147-A177-3AD203B41FA5}">
                      <a16:colId xmlns:a16="http://schemas.microsoft.com/office/drawing/2014/main" val="1245906537"/>
                    </a:ext>
                  </a:extLst>
                </a:gridCol>
                <a:gridCol w="608989">
                  <a:extLst>
                    <a:ext uri="{9D8B030D-6E8A-4147-A177-3AD203B41FA5}">
                      <a16:colId xmlns:a16="http://schemas.microsoft.com/office/drawing/2014/main" val="16391927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primární text+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F03C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4072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jazyková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2075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odborná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4508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oprava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502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recenze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F06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2939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multimédia – videa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F07B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 smtClean="0">
                          <a:effectLst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8965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multimédia – IP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F07B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25845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syntéza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976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ZRUŠENO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F99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1116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Celkem bez X: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66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4753259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0"/>
            <a:ext cx="9144000" cy="4148488"/>
          </a:xfrm>
        </p:spPr>
        <p:txBody>
          <a:bodyPr anchor="ctr">
            <a:normAutofit/>
          </a:bodyPr>
          <a:lstStyle/>
          <a:p>
            <a:r>
              <a:rPr lang="cs-CZ" dirty="0"/>
              <a:t>KA2 </a:t>
            </a:r>
            <a:r>
              <a:rPr lang="cs-CZ" dirty="0" smtClean="0"/>
              <a:t>– Tvorba </a:t>
            </a:r>
            <a:r>
              <a:rPr lang="cs-CZ" dirty="0" err="1" smtClean="0"/>
              <a:t>ODZ</a:t>
            </a:r>
            <a:r>
              <a:rPr lang="cs-CZ" dirty="0" smtClean="0"/>
              <a:t> využitelných </a:t>
            </a:r>
            <a:r>
              <a:rPr lang="cs-CZ" dirty="0"/>
              <a:t>pro výuku odborného cizího jazyka ve </a:t>
            </a:r>
            <a:r>
              <a:rPr lang="cs-CZ" dirty="0" err="1" smtClean="0"/>
              <a:t>VOV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stav tvorby ODZ – KA2 (němčina)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CB0CF96-428D-477C-B534-020BDA3EE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521901"/>
              </p:ext>
            </p:extLst>
          </p:nvPr>
        </p:nvGraphicFramePr>
        <p:xfrm>
          <a:off x="1296786" y="2302623"/>
          <a:ext cx="31623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89">
                  <a:extLst>
                    <a:ext uri="{9D8B030D-6E8A-4147-A177-3AD203B41FA5}">
                      <a16:colId xmlns:a16="http://schemas.microsoft.com/office/drawing/2014/main" val="55029178"/>
                    </a:ext>
                  </a:extLst>
                </a:gridCol>
                <a:gridCol w="1246523">
                  <a:extLst>
                    <a:ext uri="{9D8B030D-6E8A-4147-A177-3AD203B41FA5}">
                      <a16:colId xmlns:a16="http://schemas.microsoft.com/office/drawing/2014/main" val="4236342588"/>
                    </a:ext>
                  </a:extLst>
                </a:gridCol>
                <a:gridCol w="697799">
                  <a:extLst>
                    <a:ext uri="{9D8B030D-6E8A-4147-A177-3AD203B41FA5}">
                      <a16:colId xmlns:a16="http://schemas.microsoft.com/office/drawing/2014/main" val="3411754412"/>
                    </a:ext>
                  </a:extLst>
                </a:gridCol>
                <a:gridCol w="608989">
                  <a:extLst>
                    <a:ext uri="{9D8B030D-6E8A-4147-A177-3AD203B41FA5}">
                      <a16:colId xmlns:a16="http://schemas.microsoft.com/office/drawing/2014/main" val="31779829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primární text+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F03C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6108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jazyková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662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odborná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531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oprava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219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recenze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5076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multimédia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F07B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2056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syntéza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61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544645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stav tvorby ODZ – KA2 (angličtina)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9CB0CF96-428D-477C-B534-020BDA3EEF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38995"/>
              </p:ext>
            </p:extLst>
          </p:nvPr>
        </p:nvGraphicFramePr>
        <p:xfrm>
          <a:off x="1148196" y="2309552"/>
          <a:ext cx="31623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89">
                  <a:extLst>
                    <a:ext uri="{9D8B030D-6E8A-4147-A177-3AD203B41FA5}">
                      <a16:colId xmlns:a16="http://schemas.microsoft.com/office/drawing/2014/main" val="3007448060"/>
                    </a:ext>
                  </a:extLst>
                </a:gridCol>
                <a:gridCol w="1246523">
                  <a:extLst>
                    <a:ext uri="{9D8B030D-6E8A-4147-A177-3AD203B41FA5}">
                      <a16:colId xmlns:a16="http://schemas.microsoft.com/office/drawing/2014/main" val="1955083017"/>
                    </a:ext>
                  </a:extLst>
                </a:gridCol>
                <a:gridCol w="697799">
                  <a:extLst>
                    <a:ext uri="{9D8B030D-6E8A-4147-A177-3AD203B41FA5}">
                      <a16:colId xmlns:a16="http://schemas.microsoft.com/office/drawing/2014/main" val="4133938158"/>
                    </a:ext>
                  </a:extLst>
                </a:gridCol>
                <a:gridCol w="608989">
                  <a:extLst>
                    <a:ext uri="{9D8B030D-6E8A-4147-A177-3AD203B41FA5}">
                      <a16:colId xmlns:a16="http://schemas.microsoft.com/office/drawing/2014/main" val="271458728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primární text+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F03C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339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jazyková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2096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odborná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2333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oprava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5646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recenze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28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multimédia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F07B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879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syntéza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825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271299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analýza zpoždění – KA2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Nejvyšší zpoždění 38 dní</a:t>
            </a:r>
          </a:p>
          <a:p>
            <a:r>
              <a:rPr lang="cs-CZ" dirty="0" smtClean="0"/>
              <a:t>Korektury – 2 x</a:t>
            </a:r>
          </a:p>
          <a:p>
            <a:r>
              <a:rPr lang="cs-CZ" dirty="0" smtClean="0"/>
              <a:t>1. recenze – 3 x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0"/>
            <a:ext cx="9144000" cy="4148488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KA3 </a:t>
            </a:r>
            <a:r>
              <a:rPr lang="cs-CZ" dirty="0"/>
              <a:t>– Tvorba </a:t>
            </a:r>
            <a:r>
              <a:rPr lang="cs-CZ" dirty="0" err="1" smtClean="0"/>
              <a:t>ODZ</a:t>
            </a:r>
            <a:r>
              <a:rPr lang="cs-CZ" dirty="0" smtClean="0"/>
              <a:t> využitelných </a:t>
            </a:r>
            <a:r>
              <a:rPr lang="cs-CZ" dirty="0"/>
              <a:t>pro výuku odborných předmětů ve </a:t>
            </a:r>
            <a:r>
              <a:rPr lang="cs-CZ" dirty="0" err="1"/>
              <a:t>VOV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9CB0CF96-428D-477C-B534-020BDA3EE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60077"/>
              </p:ext>
            </p:extLst>
          </p:nvPr>
        </p:nvGraphicFramePr>
        <p:xfrm>
          <a:off x="838199" y="1825625"/>
          <a:ext cx="1039229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stav tvorby ODZ – KA3 (čeština)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103769"/>
              </p:ext>
            </p:extLst>
          </p:nvPr>
        </p:nvGraphicFramePr>
        <p:xfrm>
          <a:off x="2353539" y="2266708"/>
          <a:ext cx="31623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989">
                  <a:extLst>
                    <a:ext uri="{9D8B030D-6E8A-4147-A177-3AD203B41FA5}">
                      <a16:colId xmlns:a16="http://schemas.microsoft.com/office/drawing/2014/main" val="2387096518"/>
                    </a:ext>
                  </a:extLst>
                </a:gridCol>
                <a:gridCol w="1246523">
                  <a:extLst>
                    <a:ext uri="{9D8B030D-6E8A-4147-A177-3AD203B41FA5}">
                      <a16:colId xmlns:a16="http://schemas.microsoft.com/office/drawing/2014/main" val="982474524"/>
                    </a:ext>
                  </a:extLst>
                </a:gridCol>
                <a:gridCol w="697799">
                  <a:extLst>
                    <a:ext uri="{9D8B030D-6E8A-4147-A177-3AD203B41FA5}">
                      <a16:colId xmlns:a16="http://schemas.microsoft.com/office/drawing/2014/main" val="1197248835"/>
                    </a:ext>
                  </a:extLst>
                </a:gridCol>
                <a:gridCol w="608989">
                  <a:extLst>
                    <a:ext uri="{9D8B030D-6E8A-4147-A177-3AD203B41FA5}">
                      <a16:colId xmlns:a16="http://schemas.microsoft.com/office/drawing/2014/main" val="33814835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primární text+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F03C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3445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KJ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jazyková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759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korektura odborná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F04B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8013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oprava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4949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1R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recenze 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4359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multimédia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F07B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972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syntéza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F08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6446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effectLst/>
                        </a:rPr>
                        <a:t>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u="none" strike="noStrike" dirty="0">
                          <a:effectLst/>
                        </a:rPr>
                        <a:t>46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2885264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Aktuální analýza zpoždění – KA3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Nejvyšší zpoždění jubilejních 100 dní (zadáno od 23. 7. 2019) – téma „</a:t>
            </a:r>
            <a:r>
              <a:rPr lang="cs-CZ" dirty="0" err="1" smtClean="0"/>
              <a:t>Time</a:t>
            </a:r>
            <a:r>
              <a:rPr lang="cs-CZ" dirty="0" smtClean="0"/>
              <a:t> management“</a:t>
            </a:r>
          </a:p>
          <a:p>
            <a:r>
              <a:rPr lang="cs-CZ" dirty="0" smtClean="0"/>
              <a:t>Primární text – 5 x</a:t>
            </a:r>
          </a:p>
          <a:p>
            <a:r>
              <a:rPr lang="cs-CZ" dirty="0" smtClean="0"/>
              <a:t>Kontrola podobnosti – 2 x</a:t>
            </a:r>
          </a:p>
          <a:p>
            <a:r>
              <a:rPr lang="cs-CZ" dirty="0" smtClean="0"/>
              <a:t>Korektury – 1 x</a:t>
            </a:r>
          </a:p>
          <a:p>
            <a:r>
              <a:rPr lang="cs-CZ" dirty="0" smtClean="0"/>
              <a:t>1. recenze – 1 x</a:t>
            </a:r>
          </a:p>
          <a:p>
            <a:r>
              <a:rPr lang="cs-CZ" dirty="0" smtClean="0"/>
              <a:t>Oprava po korekturách – 2 x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0"/>
            <a:ext cx="9144000" cy="4148488"/>
          </a:xfrm>
        </p:spPr>
        <p:txBody>
          <a:bodyPr anchor="ctr">
            <a:normAutofit/>
          </a:bodyPr>
          <a:lstStyle/>
          <a:p>
            <a:r>
              <a:rPr lang="pl-PL" dirty="0"/>
              <a:t>Převod </a:t>
            </a:r>
            <a:r>
              <a:rPr lang="pl-PL" dirty="0" smtClean="0"/>
              <a:t>ODZ</a:t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on-line prostředí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Postup prací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příprava multimediálních prvků</a:t>
            </a:r>
          </a:p>
          <a:p>
            <a:r>
              <a:rPr lang="cs-CZ" dirty="0" smtClean="0"/>
              <a:t>příprava interaktivních prvků</a:t>
            </a:r>
          </a:p>
          <a:p>
            <a:r>
              <a:rPr lang="cs-CZ" dirty="0" smtClean="0"/>
              <a:t>syntéza a převod všech objektů do on-line prostředí vyžaduje:</a:t>
            </a:r>
          </a:p>
          <a:p>
            <a:pPr lvl="1"/>
            <a:r>
              <a:rPr lang="cs-CZ" dirty="0" smtClean="0"/>
              <a:t>velmi komplikovaný SW nástroj</a:t>
            </a:r>
          </a:p>
          <a:p>
            <a:pPr lvl="1"/>
            <a:r>
              <a:rPr lang="cs-CZ" dirty="0" smtClean="0"/>
              <a:t>pro zobrazení „knihkupectví“ (zatím v minimální podobě)</a:t>
            </a:r>
          </a:p>
          <a:p>
            <a:pPr lvl="1"/>
            <a:r>
              <a:rPr lang="cs-CZ" dirty="0" smtClean="0"/>
              <a:t>k dispozici od 28. 2. 2020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83791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Klíčová aktivita 1 – ŘÍZENÍ PROJEKTU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7345"/>
            <a:ext cx="10515600" cy="42096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Finanční partneři projektu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ČVUT	     -     zástupce Ing. Tomáš Zeman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VŠKK      -     zástupce Ing. Lukáš </a:t>
            </a:r>
            <a:r>
              <a:rPr lang="cs-CZ" sz="2400" dirty="0" err="1" smtClean="0"/>
              <a:t>Krabec</a:t>
            </a:r>
            <a:endParaRPr lang="cs-CZ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Partnerské VOŠ: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AHOL    -      koordinátoři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 </a:t>
            </a:r>
            <a:r>
              <a:rPr lang="cs-CZ" dirty="0" smtClean="0"/>
              <a:t> ředitel - Ing. Bc. David Nespěšný MBA, Mgr. Barbora Zajíčková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endParaRPr lang="cs-CZ" sz="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GOODWILL – koordinátorka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Ředitelka – RNDr. Kamila Slováková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PODĚBRADY </a:t>
            </a:r>
            <a:r>
              <a:rPr lang="cs-CZ" sz="2400" dirty="0"/>
              <a:t>– koordinátorka </a:t>
            </a:r>
            <a:endParaRPr lang="cs-CZ" sz="2400" dirty="0" smtClean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PhDr. Eva Svobodová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/>
              <a:t>PALESTRA – koordinátorka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cs-CZ" dirty="0" smtClean="0"/>
              <a:t>Mgr. Hana Bubníková</a:t>
            </a:r>
            <a:endParaRPr lang="cs-CZ" dirty="0"/>
          </a:p>
          <a:p>
            <a:pPr lvl="3">
              <a:lnSpc>
                <a:spcPct val="10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</p:spTree>
    <p:extLst>
      <p:ext uri="{BB962C8B-B14F-4D97-AF65-F5344CB8AC3E}">
        <p14:creationId xmlns:p14="http://schemas.microsoft.com/office/powerpoint/2010/main" val="33504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SW nástroj </a:t>
            </a:r>
            <a:r>
              <a:rPr lang="cs-CZ" sz="3200" b="1" dirty="0" smtClean="0">
                <a:latin typeface="+mn-lt"/>
              </a:rPr>
              <a:t>pro převod </a:t>
            </a:r>
            <a:r>
              <a:rPr lang="cs-CZ" sz="3200" b="1" dirty="0">
                <a:latin typeface="+mn-lt"/>
              </a:rPr>
              <a:t>všech objektů do on-line </a:t>
            </a:r>
            <a:r>
              <a:rPr lang="cs-CZ" sz="3200" b="1" dirty="0" smtClean="0">
                <a:latin typeface="+mn-lt"/>
              </a:rPr>
              <a:t>prostředí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nutnost vyrovnat s různorodostí možností ve Wordu</a:t>
            </a:r>
          </a:p>
          <a:p>
            <a:pPr lvl="1"/>
            <a:r>
              <a:rPr lang="cs-CZ" dirty="0" smtClean="0"/>
              <a:t>stovky detailů, které musí být zohledněny („ďábel je skrytý v detailu“)</a:t>
            </a:r>
          </a:p>
          <a:p>
            <a:r>
              <a:rPr lang="cs-CZ" dirty="0" smtClean="0"/>
              <a:t>podpora běžných prohlížečů</a:t>
            </a:r>
          </a:p>
          <a:p>
            <a:pPr lvl="1"/>
            <a:r>
              <a:rPr lang="cs-CZ" dirty="0" err="1" smtClean="0"/>
              <a:t>Firefox</a:t>
            </a:r>
            <a:r>
              <a:rPr lang="cs-CZ" dirty="0" smtClean="0"/>
              <a:t>, </a:t>
            </a:r>
            <a:r>
              <a:rPr lang="cs-CZ" dirty="0" err="1" smtClean="0"/>
              <a:t>Edge</a:t>
            </a:r>
            <a:r>
              <a:rPr lang="cs-CZ" dirty="0" smtClean="0"/>
              <a:t>, Chrome, Internet Explorer, Safari</a:t>
            </a:r>
          </a:p>
          <a:p>
            <a:r>
              <a:rPr lang="cs-CZ" dirty="0" smtClean="0"/>
              <a:t>responzivní design</a:t>
            </a:r>
          </a:p>
          <a:p>
            <a:pPr lvl="1"/>
            <a:r>
              <a:rPr lang="cs-CZ" dirty="0" smtClean="0"/>
              <a:t>optimální zobrazení na mobilním telefonu, tabletu, notebooku i monitoru</a:t>
            </a:r>
          </a:p>
          <a:p>
            <a:pPr lvl="1"/>
            <a:endParaRPr lang="cs-CZ" dirty="0"/>
          </a:p>
          <a:p>
            <a:r>
              <a:rPr lang="cs-CZ" dirty="0" smtClean="0">
                <a:hlinkClick r:id="rId2"/>
              </a:rPr>
              <a:t>https://www.vovcr.cz/odz/ekon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84581"/>
            <a:ext cx="10515600" cy="3692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PŘESTÁVKA KONFERENCE</a:t>
            </a: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občerstvení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0333"/>
            <a:ext cx="10515600" cy="435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/>
              <a:t>KLÍČOVÁ AKTIVITA 4 </a:t>
            </a:r>
          </a:p>
          <a:p>
            <a:pPr marL="0" indent="0" algn="ctr">
              <a:buNone/>
            </a:pPr>
            <a:r>
              <a:rPr lang="cs-CZ" sz="6000" b="1" dirty="0" smtClean="0"/>
              <a:t>Metody hodnocení, kreditní systém  ECTS</a:t>
            </a:r>
            <a:endParaRPr lang="cs-CZ" sz="6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9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8467"/>
            <a:ext cx="10515600" cy="4898496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ZÁKLADNÍ PRINCIPY KREDITNÍHO SYSTÉMU </a:t>
            </a:r>
          </a:p>
          <a:p>
            <a:r>
              <a:rPr lang="cs-CZ" b="1" i="1" dirty="0" smtClean="0"/>
              <a:t>přidělení </a:t>
            </a:r>
            <a:r>
              <a:rPr lang="cs-CZ" b="1" i="1" dirty="0"/>
              <a:t>kreditních bodů předmětům či modulům studijního oboru (plánu) </a:t>
            </a:r>
          </a:p>
          <a:p>
            <a:r>
              <a:rPr lang="cs-CZ" b="1" i="1" dirty="0"/>
              <a:t>z</a:t>
            </a:r>
            <a:r>
              <a:rPr lang="cs-CZ" b="1" i="1" dirty="0" smtClean="0"/>
              <a:t>apočtení </a:t>
            </a:r>
            <a:r>
              <a:rPr lang="cs-CZ" b="1" i="1" dirty="0"/>
              <a:t>kreditních bodů studentovi za ukončené předměty respektive moduly </a:t>
            </a:r>
          </a:p>
          <a:p>
            <a:r>
              <a:rPr lang="cs-CZ" b="1" i="1" dirty="0" smtClean="0"/>
              <a:t>uznání </a:t>
            </a:r>
            <a:r>
              <a:rPr lang="cs-CZ" b="1" i="1" dirty="0"/>
              <a:t>a započtení kreditních bodů předmětu respektive modulu studovaného na jiné vyšší nebo vysoké </a:t>
            </a:r>
            <a:r>
              <a:rPr lang="cs-CZ" b="1" i="1" dirty="0" smtClean="0"/>
              <a:t>škole</a:t>
            </a:r>
          </a:p>
          <a:p>
            <a:pPr marL="0" indent="0">
              <a:buNone/>
            </a:pPr>
            <a:r>
              <a:rPr lang="cs-CZ" b="1" u="sng" dirty="0"/>
              <a:t>Mezinárodní srovnání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Nepopiratelná přednost ECTS je možnost bezproblémového uznávání kreditů mezi </a:t>
            </a:r>
            <a:r>
              <a:rPr lang="cs-CZ" dirty="0" smtClean="0"/>
              <a:t>školami, které </a:t>
            </a:r>
            <a:r>
              <a:rPr lang="cs-CZ" dirty="0"/>
              <a:t>tento systém užívají. Student, jenž v zahraničí absolvuje např. jeden semestr, </a:t>
            </a:r>
            <a:r>
              <a:rPr lang="cs-CZ" dirty="0" smtClean="0"/>
              <a:t>obdrží formulář </a:t>
            </a:r>
            <a:r>
              <a:rPr lang="cs-CZ" dirty="0"/>
              <a:t>s údaji o absolvovaných kurzech a počtech kreditů, které by mu měly být </a:t>
            </a:r>
            <a:r>
              <a:rPr lang="cs-CZ" dirty="0" smtClean="0"/>
              <a:t>na mateřské </a:t>
            </a:r>
            <a:r>
              <a:rPr lang="cs-CZ" dirty="0"/>
              <a:t>škole automaticky uznány. Pochopitelně se musí jednat o předměty, které </a:t>
            </a:r>
            <a:r>
              <a:rPr lang="cs-CZ" dirty="0" smtClean="0"/>
              <a:t>jsou vyučovány </a:t>
            </a:r>
            <a:r>
              <a:rPr lang="cs-CZ" dirty="0"/>
              <a:t>na obou školách, nebo se sobě rozsahem výuky podobají.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5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3"/>
            <a:ext cx="10515600" cy="8687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+mn-lt"/>
              </a:rPr>
              <a:t>AKTUÁLNÍ STAV VOŠ A VŠ BAKALÁŘSKÝ STUPEŇ VZDĚLÁVÁNÍ</a:t>
            </a:r>
            <a:endParaRPr lang="cs-CZ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413935"/>
            <a:ext cx="10515600" cy="2991611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19200" y="3987794"/>
            <a:ext cx="9863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Z VÝŠE UVEDENÉHO JE PATRNÉ, ŽE PROGRAMY VOŠ JSOU V ÚROVNI VŠ BAKALÁŘSKÉHO STUPNĚ.</a:t>
            </a: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Kreditní systém – fungování v podmínkách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Zápočty by byly zrušeny ECTS nedovoluje hodnocení způsobem </a:t>
            </a:r>
            <a:r>
              <a:rPr lang="cs-CZ" sz="2000" dirty="0"/>
              <a:t>„započteno“ nebo „nezapočteno“. Ledaže by určitá škola ignorovala sedmistupňový systém a hodnotila buď „A“ nebo „F“. V opačném případě by bylo nutno zápočty zrušit. </a:t>
            </a:r>
          </a:p>
        </p:txBody>
      </p:sp>
    </p:spTree>
    <p:extLst>
      <p:ext uri="{BB962C8B-B14F-4D97-AF65-F5344CB8AC3E}">
        <p14:creationId xmlns:p14="http://schemas.microsoft.com/office/powerpoint/2010/main" val="4606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2067"/>
            <a:ext cx="10515600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/>
              <a:t>KLÍČOVÁ AKTIVITA 5 </a:t>
            </a: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Návrh inovace praxí</a:t>
            </a:r>
          </a:p>
          <a:p>
            <a:pPr marL="0" indent="0" algn="ctr">
              <a:buNone/>
            </a:pPr>
            <a:r>
              <a:rPr lang="cs-CZ" sz="6000" b="1" dirty="0" smtClean="0"/>
              <a:t>REGISTR PRAXÍ </a:t>
            </a:r>
            <a:r>
              <a:rPr lang="cs-CZ" sz="6000" dirty="0" smtClean="0">
                <a:hlinkClick r:id="rId2"/>
              </a:rPr>
              <a:t>http</a:t>
            </a:r>
            <a:r>
              <a:rPr lang="cs-CZ" sz="6000" dirty="0">
                <a:hlinkClick r:id="rId2"/>
              </a:rPr>
              <a:t>://studentske-praxe.cz/</a:t>
            </a:r>
            <a:endParaRPr lang="cs-CZ" sz="6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8533"/>
            <a:ext cx="10515600" cy="67602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STUDIE STANDARDIZOVANÝCH POVOLÁNÍ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6733"/>
            <a:ext cx="10515600" cy="3950230"/>
          </a:xfrm>
        </p:spPr>
        <p:txBody>
          <a:bodyPr/>
          <a:lstStyle/>
          <a:p>
            <a:r>
              <a:rPr lang="cs-CZ" dirty="0" err="1"/>
              <a:t>N</a:t>
            </a:r>
            <a:r>
              <a:rPr lang="de-LU" dirty="0" err="1" smtClean="0"/>
              <a:t>ejvětší</a:t>
            </a:r>
            <a:r>
              <a:rPr lang="de-LU" dirty="0" smtClean="0"/>
              <a:t> </a:t>
            </a:r>
            <a:r>
              <a:rPr lang="de-LU" b="1" dirty="0" err="1"/>
              <a:t>prostor</a:t>
            </a:r>
            <a:r>
              <a:rPr lang="de-LU" b="1" dirty="0"/>
              <a:t> je v </a:t>
            </a:r>
            <a:r>
              <a:rPr lang="de-LU" b="1" dirty="0" err="1"/>
              <a:t>oblastech</a:t>
            </a:r>
            <a:r>
              <a:rPr lang="de-LU" b="1" dirty="0"/>
              <a:t> s </a:t>
            </a:r>
            <a:r>
              <a:rPr lang="de-LU" b="1" dirty="0" err="1"/>
              <a:t>vysokou</a:t>
            </a:r>
            <a:r>
              <a:rPr lang="de-LU" b="1" dirty="0"/>
              <a:t> </a:t>
            </a:r>
            <a:r>
              <a:rPr lang="de-LU" b="1" dirty="0" err="1"/>
              <a:t>dynamikou</a:t>
            </a:r>
            <a:r>
              <a:rPr lang="de-LU" dirty="0"/>
              <a:t>, </a:t>
            </a:r>
            <a:r>
              <a:rPr lang="de-LU" dirty="0" err="1"/>
              <a:t>kde</a:t>
            </a:r>
            <a:r>
              <a:rPr lang="de-LU" dirty="0"/>
              <a:t> se </a:t>
            </a:r>
            <a:r>
              <a:rPr lang="de-LU" dirty="0" err="1"/>
              <a:t>mění</a:t>
            </a:r>
            <a:r>
              <a:rPr lang="de-LU" dirty="0"/>
              <a:t> </a:t>
            </a:r>
            <a:r>
              <a:rPr lang="de-LU" dirty="0" err="1"/>
              <a:t>požadavky</a:t>
            </a:r>
            <a:r>
              <a:rPr lang="de-LU" dirty="0"/>
              <a:t> na </a:t>
            </a:r>
            <a:r>
              <a:rPr lang="de-LU" dirty="0" err="1"/>
              <a:t>absolventy</a:t>
            </a:r>
            <a:r>
              <a:rPr lang="de-LU" dirty="0"/>
              <a:t> v </a:t>
            </a:r>
            <a:r>
              <a:rPr lang="de-LU" dirty="0" err="1"/>
              <a:t>čase</a:t>
            </a:r>
            <a:r>
              <a:rPr lang="de-LU" dirty="0"/>
              <a:t>, </a:t>
            </a:r>
            <a:r>
              <a:rPr lang="de-LU" dirty="0" err="1"/>
              <a:t>neb</a:t>
            </a:r>
            <a:r>
              <a:rPr lang="de-LU" dirty="0"/>
              <a:t> na </a:t>
            </a:r>
            <a:r>
              <a:rPr lang="de-LU" dirty="0" err="1"/>
              <a:t>to</a:t>
            </a:r>
            <a:r>
              <a:rPr lang="de-LU" dirty="0"/>
              <a:t> </a:t>
            </a:r>
            <a:r>
              <a:rPr lang="de-LU" dirty="0" err="1"/>
              <a:t>nejsou</a:t>
            </a:r>
            <a:r>
              <a:rPr lang="de-LU" dirty="0"/>
              <a:t> VŠ </a:t>
            </a:r>
            <a:r>
              <a:rPr lang="de-LU" dirty="0" err="1" smtClean="0"/>
              <a:t>schopn</a:t>
            </a:r>
            <a:r>
              <a:rPr lang="cs-CZ" dirty="0" smtClean="0"/>
              <a:t>y</a:t>
            </a:r>
            <a:r>
              <a:rPr lang="de-LU" dirty="0" smtClean="0"/>
              <a:t> </a:t>
            </a:r>
            <a:r>
              <a:rPr lang="de-LU" dirty="0" err="1"/>
              <a:t>rychle</a:t>
            </a:r>
            <a:r>
              <a:rPr lang="de-LU" dirty="0"/>
              <a:t> </a:t>
            </a:r>
            <a:r>
              <a:rPr lang="de-LU" dirty="0" err="1"/>
              <a:t>reagovat</a:t>
            </a:r>
            <a:r>
              <a:rPr lang="de-LU" dirty="0"/>
              <a:t>.</a:t>
            </a:r>
          </a:p>
          <a:p>
            <a:r>
              <a:rPr lang="cs-CZ" dirty="0" smtClean="0"/>
              <a:t>Jsou zde </a:t>
            </a:r>
            <a:r>
              <a:rPr lang="de-LU" dirty="0" err="1" smtClean="0"/>
              <a:t>větší</a:t>
            </a:r>
            <a:r>
              <a:rPr lang="de-LU" dirty="0" smtClean="0"/>
              <a:t> </a:t>
            </a:r>
            <a:r>
              <a:rPr lang="de-LU" dirty="0" err="1"/>
              <a:t>možnosti</a:t>
            </a:r>
            <a:r>
              <a:rPr lang="de-LU" dirty="0"/>
              <a:t>, </a:t>
            </a:r>
            <a:r>
              <a:rPr lang="de-LU" dirty="0" err="1"/>
              <a:t>než</a:t>
            </a:r>
            <a:r>
              <a:rPr lang="de-LU" dirty="0"/>
              <a:t> </a:t>
            </a:r>
            <a:r>
              <a:rPr lang="de-LU" b="1" dirty="0"/>
              <a:t>v </a:t>
            </a:r>
            <a:r>
              <a:rPr lang="de-LU" b="1" dirty="0" err="1"/>
              <a:t>regulovaných</a:t>
            </a:r>
            <a:r>
              <a:rPr lang="de-LU" b="1" dirty="0"/>
              <a:t> </a:t>
            </a:r>
            <a:r>
              <a:rPr lang="de-LU" b="1" dirty="0" err="1"/>
              <a:t>povoláních</a:t>
            </a:r>
            <a:r>
              <a:rPr lang="de-LU" b="1" dirty="0"/>
              <a:t>, </a:t>
            </a:r>
            <a:r>
              <a:rPr lang="de-LU" b="1" dirty="0" err="1"/>
              <a:t>kde</a:t>
            </a:r>
            <a:r>
              <a:rPr lang="de-LU" b="1" dirty="0"/>
              <a:t> </a:t>
            </a:r>
            <a:r>
              <a:rPr lang="de-LU" b="1" dirty="0" err="1"/>
              <a:t>sice</a:t>
            </a:r>
            <a:r>
              <a:rPr lang="de-LU" b="1" dirty="0"/>
              <a:t> je </a:t>
            </a:r>
            <a:r>
              <a:rPr lang="de-LU" b="1" dirty="0" err="1"/>
              <a:t>vysoká</a:t>
            </a:r>
            <a:r>
              <a:rPr lang="de-LU" b="1" dirty="0"/>
              <a:t> </a:t>
            </a:r>
            <a:r>
              <a:rPr lang="de-LU" b="1" dirty="0" err="1"/>
              <a:t>míra</a:t>
            </a:r>
            <a:r>
              <a:rPr lang="de-LU" b="1" dirty="0"/>
              <a:t> </a:t>
            </a:r>
            <a:r>
              <a:rPr lang="de-LU" b="1" dirty="0" err="1"/>
              <a:t>standardizace</a:t>
            </a:r>
            <a:r>
              <a:rPr lang="de-LU" b="1" dirty="0"/>
              <a:t>,</a:t>
            </a:r>
            <a:r>
              <a:rPr lang="de-LU" dirty="0"/>
              <a:t> </a:t>
            </a:r>
            <a:r>
              <a:rPr lang="de-LU" dirty="0" err="1"/>
              <a:t>ale</a:t>
            </a:r>
            <a:r>
              <a:rPr lang="de-LU" dirty="0"/>
              <a:t> na </a:t>
            </a:r>
            <a:r>
              <a:rPr lang="de-LU" dirty="0" err="1"/>
              <a:t>druhou</a:t>
            </a:r>
            <a:r>
              <a:rPr lang="de-LU" dirty="0"/>
              <a:t> </a:t>
            </a:r>
            <a:r>
              <a:rPr lang="de-LU" dirty="0" err="1"/>
              <a:t>stranu</a:t>
            </a:r>
            <a:r>
              <a:rPr lang="de-LU" dirty="0"/>
              <a:t> pro VŠ </a:t>
            </a:r>
            <a:r>
              <a:rPr lang="de-LU" dirty="0" err="1"/>
              <a:t>není</a:t>
            </a:r>
            <a:r>
              <a:rPr lang="de-LU" dirty="0"/>
              <a:t> </a:t>
            </a:r>
            <a:r>
              <a:rPr lang="de-LU" dirty="0" err="1"/>
              <a:t>problém</a:t>
            </a:r>
            <a:r>
              <a:rPr lang="de-LU" dirty="0"/>
              <a:t> </a:t>
            </a:r>
            <a:r>
              <a:rPr lang="de-LU" dirty="0" err="1"/>
              <a:t>takový</a:t>
            </a:r>
            <a:r>
              <a:rPr lang="de-LU" dirty="0"/>
              <a:t> </a:t>
            </a:r>
            <a:r>
              <a:rPr lang="de-LU" dirty="0" err="1"/>
              <a:t>program</a:t>
            </a:r>
            <a:r>
              <a:rPr lang="de-LU" dirty="0"/>
              <a:t> </a:t>
            </a:r>
            <a:r>
              <a:rPr lang="de-LU" dirty="0" err="1"/>
              <a:t>udělat</a:t>
            </a:r>
            <a:r>
              <a:rPr lang="de-LU" dirty="0"/>
              <a:t> </a:t>
            </a:r>
            <a:r>
              <a:rPr lang="de-LU" dirty="0" err="1"/>
              <a:t>také</a:t>
            </a:r>
            <a:r>
              <a:rPr lang="de-LU" dirty="0"/>
              <a:t>. </a:t>
            </a:r>
            <a:endParaRPr lang="cs-CZ" dirty="0" smtClean="0"/>
          </a:p>
          <a:p>
            <a:r>
              <a:rPr lang="de-LU" b="1" dirty="0" smtClean="0"/>
              <a:t>U </a:t>
            </a:r>
            <a:r>
              <a:rPr lang="de-LU" b="1" dirty="0" err="1"/>
              <a:t>regulovaných</a:t>
            </a:r>
            <a:r>
              <a:rPr lang="de-LU" b="1" dirty="0"/>
              <a:t> </a:t>
            </a:r>
            <a:r>
              <a:rPr lang="de-LU" b="1" dirty="0" err="1"/>
              <a:t>povoláních</a:t>
            </a:r>
            <a:r>
              <a:rPr lang="de-LU" b="1" dirty="0"/>
              <a:t> </a:t>
            </a:r>
            <a:r>
              <a:rPr lang="de-LU" b="1" dirty="0" err="1"/>
              <a:t>může</a:t>
            </a:r>
            <a:r>
              <a:rPr lang="de-LU" b="1" dirty="0"/>
              <a:t> </a:t>
            </a:r>
            <a:r>
              <a:rPr lang="de-LU" b="1" dirty="0" err="1"/>
              <a:t>být</a:t>
            </a:r>
            <a:r>
              <a:rPr lang="de-LU" b="1" dirty="0"/>
              <a:t> </a:t>
            </a:r>
            <a:r>
              <a:rPr lang="de-LU" b="1" dirty="0" err="1"/>
              <a:t>konkurenční</a:t>
            </a:r>
            <a:r>
              <a:rPr lang="de-LU" b="1" dirty="0"/>
              <a:t> </a:t>
            </a:r>
            <a:r>
              <a:rPr lang="de-LU" b="1" dirty="0" err="1"/>
              <a:t>výhodou</a:t>
            </a:r>
            <a:r>
              <a:rPr lang="de-LU" b="1" dirty="0"/>
              <a:t> </a:t>
            </a:r>
            <a:r>
              <a:rPr lang="de-LU" b="1" dirty="0" err="1"/>
              <a:t>rychlost</a:t>
            </a:r>
            <a:r>
              <a:rPr lang="de-LU" dirty="0"/>
              <a:t>, s </a:t>
            </a:r>
            <a:r>
              <a:rPr lang="de-LU" dirty="0" err="1"/>
              <a:t>kterou</a:t>
            </a:r>
            <a:r>
              <a:rPr lang="de-LU" dirty="0"/>
              <a:t> je </a:t>
            </a:r>
            <a:r>
              <a:rPr lang="de-LU" dirty="0" err="1"/>
              <a:t>VoŠ</a:t>
            </a:r>
            <a:r>
              <a:rPr lang="de-LU" dirty="0"/>
              <a:t> </a:t>
            </a:r>
            <a:r>
              <a:rPr lang="de-LU" dirty="0" err="1"/>
              <a:t>schopna</a:t>
            </a:r>
            <a:r>
              <a:rPr lang="de-LU" dirty="0"/>
              <a:t> </a:t>
            </a:r>
            <a:r>
              <a:rPr lang="de-LU" dirty="0" err="1"/>
              <a:t>absolventa</a:t>
            </a:r>
            <a:r>
              <a:rPr lang="de-LU" dirty="0"/>
              <a:t> </a:t>
            </a:r>
            <a:r>
              <a:rPr lang="de-LU" dirty="0" err="1"/>
              <a:t>vzdělávacího</a:t>
            </a:r>
            <a:r>
              <a:rPr lang="de-LU" dirty="0"/>
              <a:t> </a:t>
            </a:r>
            <a:r>
              <a:rPr lang="de-LU" dirty="0" err="1"/>
              <a:t>cyklu</a:t>
            </a:r>
            <a:r>
              <a:rPr lang="de-LU" dirty="0"/>
              <a:t> </a:t>
            </a:r>
            <a:r>
              <a:rPr lang="de-LU" dirty="0" err="1"/>
              <a:t>připravit</a:t>
            </a:r>
            <a:endParaRPr lang="de-LU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7733"/>
            <a:ext cx="10515600" cy="48789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CENTRALIZOVANÝ PORTÁL PRAXÍ - harmonogram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LU" b="1" u="sng" dirty="0" err="1"/>
              <a:t>Listopad</a:t>
            </a:r>
            <a:r>
              <a:rPr lang="de-LU" b="1" u="sng" dirty="0"/>
              <a:t>: </a:t>
            </a:r>
            <a:r>
              <a:rPr lang="de-LU" dirty="0" err="1"/>
              <a:t>doladění</a:t>
            </a:r>
            <a:r>
              <a:rPr lang="de-LU" dirty="0"/>
              <a:t> </a:t>
            </a:r>
            <a:r>
              <a:rPr lang="de-LU" dirty="0" err="1"/>
              <a:t>oblastí</a:t>
            </a:r>
            <a:r>
              <a:rPr lang="de-LU" dirty="0"/>
              <a:t>, </a:t>
            </a:r>
            <a:r>
              <a:rPr lang="de-LU" dirty="0" err="1"/>
              <a:t>stuktury</a:t>
            </a:r>
            <a:r>
              <a:rPr lang="de-LU" dirty="0"/>
              <a:t> a </a:t>
            </a:r>
            <a:r>
              <a:rPr lang="de-LU" dirty="0" err="1"/>
              <a:t>popisu</a:t>
            </a:r>
            <a:r>
              <a:rPr lang="de-LU" dirty="0"/>
              <a:t> </a:t>
            </a:r>
            <a:r>
              <a:rPr lang="de-LU" dirty="0" err="1"/>
              <a:t>standardů</a:t>
            </a:r>
            <a:r>
              <a:rPr lang="de-LU" dirty="0"/>
              <a:t>, </a:t>
            </a:r>
            <a:r>
              <a:rPr lang="de-LU" dirty="0" err="1"/>
              <a:t>dále</a:t>
            </a:r>
            <a:r>
              <a:rPr lang="de-LU" dirty="0"/>
              <a:t> </a:t>
            </a:r>
            <a:r>
              <a:rPr lang="de-LU" dirty="0" err="1"/>
              <a:t>návrh</a:t>
            </a:r>
            <a:r>
              <a:rPr lang="de-LU" dirty="0"/>
              <a:t> </a:t>
            </a:r>
            <a:r>
              <a:rPr lang="de-LU" dirty="0" err="1"/>
              <a:t>doplnění</a:t>
            </a:r>
            <a:r>
              <a:rPr lang="de-LU" dirty="0"/>
              <a:t> </a:t>
            </a:r>
            <a:r>
              <a:rPr lang="de-LU" dirty="0" err="1" smtClean="0"/>
              <a:t>st</a:t>
            </a:r>
            <a:r>
              <a:rPr lang="cs-CZ" dirty="0"/>
              <a:t>r</a:t>
            </a:r>
            <a:r>
              <a:rPr lang="de-LU" dirty="0" err="1" smtClean="0"/>
              <a:t>ánek</a:t>
            </a:r>
            <a:r>
              <a:rPr lang="de-LU" dirty="0" smtClean="0"/>
              <a:t> </a:t>
            </a:r>
            <a:r>
              <a:rPr lang="de-LU" dirty="0" err="1"/>
              <a:t>praxí</a:t>
            </a:r>
            <a:r>
              <a:rPr lang="de-LU" dirty="0"/>
              <a:t> </a:t>
            </a:r>
            <a:r>
              <a:rPr lang="de-LU" dirty="0" smtClean="0"/>
              <a:t>(</a:t>
            </a:r>
            <a:r>
              <a:rPr lang="de-LU" dirty="0" err="1" smtClean="0"/>
              <a:t>vzorové</a:t>
            </a:r>
            <a:r>
              <a:rPr lang="de-LU" dirty="0" smtClean="0"/>
              <a:t> </a:t>
            </a:r>
            <a:r>
              <a:rPr lang="de-LU" dirty="0" err="1" smtClean="0"/>
              <a:t>smlouvy</a:t>
            </a:r>
            <a:r>
              <a:rPr lang="cs-CZ" dirty="0" smtClean="0"/>
              <a:t>, pojištění odpovědnosti, </a:t>
            </a:r>
            <a:r>
              <a:rPr lang="cs-CZ" dirty="0" err="1" smtClean="0"/>
              <a:t>videonávody</a:t>
            </a:r>
            <a:r>
              <a:rPr lang="de-LU" dirty="0" smtClean="0"/>
              <a:t> </a:t>
            </a:r>
            <a:r>
              <a:rPr lang="de-LU" dirty="0" err="1"/>
              <a:t>atd</a:t>
            </a:r>
            <a:r>
              <a:rPr lang="de-LU" dirty="0"/>
              <a:t>.)</a:t>
            </a:r>
          </a:p>
          <a:p>
            <a:r>
              <a:rPr lang="de-LU" b="1" u="sng" dirty="0" err="1"/>
              <a:t>Prosinec</a:t>
            </a:r>
            <a:r>
              <a:rPr lang="de-LU" b="1" u="sng" dirty="0"/>
              <a:t> - </a:t>
            </a:r>
            <a:r>
              <a:rPr lang="de-LU" b="1" u="sng" dirty="0" err="1"/>
              <a:t>únor</a:t>
            </a:r>
            <a:r>
              <a:rPr lang="de-LU" dirty="0"/>
              <a:t>: </a:t>
            </a:r>
            <a:r>
              <a:rPr lang="de-LU" dirty="0" err="1"/>
              <a:t>Vykomunikování</a:t>
            </a:r>
            <a:r>
              <a:rPr lang="de-LU" dirty="0"/>
              <a:t> </a:t>
            </a:r>
            <a:r>
              <a:rPr lang="de-LU" dirty="0" err="1"/>
              <a:t>standardů</a:t>
            </a:r>
            <a:r>
              <a:rPr lang="de-LU" dirty="0"/>
              <a:t> s </a:t>
            </a:r>
            <a:r>
              <a:rPr lang="de-LU" dirty="0" err="1"/>
              <a:t>praktickou</a:t>
            </a:r>
            <a:r>
              <a:rPr lang="de-LU" dirty="0"/>
              <a:t> </a:t>
            </a:r>
            <a:r>
              <a:rPr lang="de-LU" dirty="0" err="1"/>
              <a:t>sférou</a:t>
            </a:r>
            <a:r>
              <a:rPr lang="de-LU" dirty="0"/>
              <a:t> a </a:t>
            </a:r>
            <a:r>
              <a:rPr lang="de-LU" dirty="0" err="1"/>
              <a:t>jinými</a:t>
            </a:r>
            <a:r>
              <a:rPr lang="de-LU" dirty="0"/>
              <a:t> </a:t>
            </a:r>
            <a:r>
              <a:rPr lang="de-LU" dirty="0" err="1"/>
              <a:t>spolupracujícími</a:t>
            </a:r>
            <a:r>
              <a:rPr lang="de-LU" dirty="0"/>
              <a:t> </a:t>
            </a:r>
            <a:r>
              <a:rPr lang="de-LU" dirty="0" err="1"/>
              <a:t>ekonomickými</a:t>
            </a:r>
            <a:r>
              <a:rPr lang="de-LU" dirty="0"/>
              <a:t> </a:t>
            </a:r>
            <a:r>
              <a:rPr lang="de-LU" dirty="0" err="1"/>
              <a:t>VoŠ</a:t>
            </a:r>
            <a:r>
              <a:rPr lang="de-LU" dirty="0"/>
              <a:t>, </a:t>
            </a:r>
            <a:r>
              <a:rPr lang="de-LU" dirty="0" err="1"/>
              <a:t>začlenění</a:t>
            </a:r>
            <a:r>
              <a:rPr lang="de-LU" dirty="0"/>
              <a:t> </a:t>
            </a:r>
            <a:r>
              <a:rPr lang="de-LU" dirty="0" err="1"/>
              <a:t>doplňujících</a:t>
            </a:r>
            <a:r>
              <a:rPr lang="de-LU" dirty="0"/>
              <a:t> </a:t>
            </a:r>
            <a:r>
              <a:rPr lang="de-LU" dirty="0" err="1"/>
              <a:t>materiálů</a:t>
            </a:r>
            <a:r>
              <a:rPr lang="de-LU" dirty="0"/>
              <a:t> (</a:t>
            </a:r>
            <a:r>
              <a:rPr lang="de-LU" dirty="0" err="1"/>
              <a:t>vzorové</a:t>
            </a:r>
            <a:r>
              <a:rPr lang="de-LU" dirty="0"/>
              <a:t> </a:t>
            </a:r>
            <a:r>
              <a:rPr lang="de-LU" dirty="0" err="1"/>
              <a:t>smlouvy</a:t>
            </a:r>
            <a:r>
              <a:rPr lang="de-LU" dirty="0"/>
              <a:t> </a:t>
            </a:r>
            <a:r>
              <a:rPr lang="de-LU" dirty="0" err="1"/>
              <a:t>apod</a:t>
            </a:r>
            <a:r>
              <a:rPr lang="de-LU" dirty="0"/>
              <a:t>.) na </a:t>
            </a:r>
            <a:r>
              <a:rPr lang="de-LU" dirty="0" err="1"/>
              <a:t>stránky</a:t>
            </a:r>
            <a:r>
              <a:rPr lang="de-LU" dirty="0"/>
              <a:t> </a:t>
            </a:r>
            <a:r>
              <a:rPr lang="de-LU" dirty="0" err="1"/>
              <a:t>praxí</a:t>
            </a:r>
            <a:endParaRPr lang="de-LU" dirty="0"/>
          </a:p>
          <a:p>
            <a:r>
              <a:rPr lang="cs-CZ" b="1" u="sng" dirty="0" err="1"/>
              <a:t>P</a:t>
            </a:r>
            <a:r>
              <a:rPr lang="de-LU" b="1" u="sng" dirty="0" err="1" smtClean="0"/>
              <a:t>řelom</a:t>
            </a:r>
            <a:r>
              <a:rPr lang="de-LU" b="1" u="sng" dirty="0" smtClean="0"/>
              <a:t> </a:t>
            </a:r>
            <a:r>
              <a:rPr lang="de-LU" b="1" u="sng" dirty="0" err="1"/>
              <a:t>únor</a:t>
            </a:r>
            <a:r>
              <a:rPr lang="de-LU" b="1" u="sng" dirty="0"/>
              <a:t> - </a:t>
            </a:r>
            <a:r>
              <a:rPr lang="de-LU" b="1" u="sng" dirty="0" err="1"/>
              <a:t>březen</a:t>
            </a:r>
            <a:r>
              <a:rPr lang="de-LU" dirty="0"/>
              <a:t>: </a:t>
            </a:r>
            <a:r>
              <a:rPr lang="de-LU" dirty="0" err="1"/>
              <a:t>Finální</a:t>
            </a:r>
            <a:r>
              <a:rPr lang="de-LU" dirty="0"/>
              <a:t> </a:t>
            </a:r>
            <a:r>
              <a:rPr lang="de-LU" dirty="0" err="1"/>
              <a:t>verze</a:t>
            </a:r>
            <a:r>
              <a:rPr lang="de-LU" dirty="0"/>
              <a:t> </a:t>
            </a:r>
            <a:r>
              <a:rPr lang="de-LU" dirty="0" err="1"/>
              <a:t>standardů</a:t>
            </a:r>
            <a:r>
              <a:rPr lang="de-LU" dirty="0"/>
              <a:t> pro </a:t>
            </a:r>
            <a:r>
              <a:rPr lang="de-LU" dirty="0" err="1"/>
              <a:t>začlenění</a:t>
            </a:r>
            <a:r>
              <a:rPr lang="de-LU" dirty="0"/>
              <a:t> do </a:t>
            </a:r>
            <a:r>
              <a:rPr lang="de-LU" dirty="0" err="1"/>
              <a:t>Registru</a:t>
            </a:r>
            <a:r>
              <a:rPr lang="de-LU" dirty="0"/>
              <a:t> </a:t>
            </a:r>
            <a:r>
              <a:rPr lang="de-LU" dirty="0" err="1"/>
              <a:t>praxí</a:t>
            </a:r>
            <a:endParaRPr lang="de-LU" dirty="0"/>
          </a:p>
          <a:p>
            <a:r>
              <a:rPr lang="cs-CZ" b="1" u="sng" dirty="0" err="1"/>
              <a:t>B</a:t>
            </a:r>
            <a:r>
              <a:rPr lang="de-LU" b="1" u="sng" dirty="0" err="1" smtClean="0"/>
              <a:t>řezen</a:t>
            </a:r>
            <a:r>
              <a:rPr lang="de-LU" b="1" u="sng" dirty="0" smtClean="0"/>
              <a:t>- </a:t>
            </a:r>
            <a:r>
              <a:rPr lang="de-LU" b="1" u="sng" dirty="0" err="1"/>
              <a:t>duben</a:t>
            </a:r>
            <a:r>
              <a:rPr lang="de-LU" dirty="0"/>
              <a:t>: </a:t>
            </a:r>
            <a:r>
              <a:rPr lang="de-LU" dirty="0" err="1"/>
              <a:t>zapracování</a:t>
            </a:r>
            <a:r>
              <a:rPr lang="de-LU" dirty="0"/>
              <a:t> </a:t>
            </a:r>
            <a:r>
              <a:rPr lang="de-LU" dirty="0" err="1"/>
              <a:t>standarů</a:t>
            </a:r>
            <a:r>
              <a:rPr lang="de-LU" dirty="0"/>
              <a:t> do </a:t>
            </a:r>
            <a:r>
              <a:rPr lang="de-LU" dirty="0" err="1"/>
              <a:t>Registru</a:t>
            </a:r>
            <a:r>
              <a:rPr lang="de-LU" dirty="0"/>
              <a:t> </a:t>
            </a:r>
            <a:r>
              <a:rPr lang="de-LU" dirty="0" err="1" smtClean="0"/>
              <a:t>praxí</a:t>
            </a:r>
            <a:r>
              <a:rPr lang="cs-CZ" dirty="0"/>
              <a:t> </a:t>
            </a:r>
            <a:r>
              <a:rPr lang="de-LU" dirty="0" err="1" smtClean="0"/>
              <a:t>následně</a:t>
            </a:r>
            <a:r>
              <a:rPr lang="de-LU" dirty="0" smtClean="0"/>
              <a:t> </a:t>
            </a:r>
            <a:r>
              <a:rPr lang="de-LU" dirty="0" err="1"/>
              <a:t>ověření</a:t>
            </a:r>
            <a:r>
              <a:rPr lang="de-LU" dirty="0"/>
              <a:t> </a:t>
            </a:r>
            <a:r>
              <a:rPr lang="de-LU" dirty="0" err="1"/>
              <a:t>standardů</a:t>
            </a:r>
            <a:r>
              <a:rPr lang="de-LU" dirty="0"/>
              <a:t> </a:t>
            </a:r>
            <a:r>
              <a:rPr lang="de-LU" dirty="0" err="1"/>
              <a:t>praxí</a:t>
            </a:r>
            <a:r>
              <a:rPr lang="de-LU" dirty="0"/>
              <a:t> na </a:t>
            </a:r>
            <a:r>
              <a:rPr lang="de-LU" dirty="0" err="1"/>
              <a:t>konkrétních</a:t>
            </a:r>
            <a:r>
              <a:rPr lang="de-LU" dirty="0"/>
              <a:t> </a:t>
            </a:r>
            <a:r>
              <a:rPr lang="de-LU" dirty="0" err="1"/>
              <a:t>studentech</a:t>
            </a:r>
            <a:r>
              <a:rPr lang="de-LU" dirty="0"/>
              <a:t> a </a:t>
            </a:r>
            <a:r>
              <a:rPr lang="de-LU" dirty="0" err="1"/>
              <a:t>firmách</a:t>
            </a:r>
            <a:endParaRPr lang="de-LU" dirty="0"/>
          </a:p>
          <a:p>
            <a:endParaRPr lang="de-LU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2067"/>
            <a:ext cx="10515600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/>
              <a:t>KLÍČOVÁ AKTIVITA 6 </a:t>
            </a:r>
          </a:p>
          <a:p>
            <a:pPr marL="0" indent="0" algn="ctr">
              <a:buNone/>
            </a:pPr>
            <a:r>
              <a:rPr lang="cs-CZ" sz="6000" b="1" dirty="0" smtClean="0"/>
              <a:t>Další vzdělávání pedagogických pracovníků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85176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Vytvořen MOOC kurz – úvod do tvorby MOOC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195764"/>
          </a:xfrm>
        </p:spPr>
        <p:txBody>
          <a:bodyPr/>
          <a:lstStyle/>
          <a:p>
            <a:r>
              <a:rPr lang="cs-CZ" dirty="0" smtClean="0"/>
              <a:t>Absolvována celkem 3 bloková školení v online podobě na platformě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www.vovcr.cz/mooc/moodle/login/index.php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 školení v prezenční formě 10.6.2019 – MOODLE šablona pro MOOC kurzy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1 školení v prezenční formě 7-8.3.2019 – MOOC realizace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7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3"/>
            <a:ext cx="10515600" cy="53401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Realizace řízení – koordinace klíčových aktivit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KLÍČOVÁ AKTIVITA 2 – jazykové ODZ (AJ,NJ)</a:t>
            </a: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10 realizovaných zdrojů ODZ (5 AJ, 5 NJ)</a:t>
            </a:r>
          </a:p>
          <a:p>
            <a:r>
              <a:rPr lang="cs-CZ" dirty="0" smtClean="0"/>
              <a:t>Na 1 zdroji 6 pozic (1 autor, 1 metodik, 2 recenzenti, 2 korektoři)</a:t>
            </a:r>
          </a:p>
          <a:p>
            <a:r>
              <a:rPr lang="cs-CZ" dirty="0" smtClean="0"/>
              <a:t>Celkově zapojeno 60 pozic v rámci realizace</a:t>
            </a:r>
          </a:p>
          <a:p>
            <a:r>
              <a:rPr lang="cs-CZ" dirty="0" smtClean="0"/>
              <a:t>K odstoupení došlo u 2 pozic (1 autor a 1 korektor)</a:t>
            </a:r>
            <a:endParaRPr lang="cs-CZ" dirty="0"/>
          </a:p>
          <a:p>
            <a:r>
              <a:rPr lang="cs-CZ" sz="3600" dirty="0" smtClean="0">
                <a:solidFill>
                  <a:srgbClr val="FF0000"/>
                </a:solidFill>
              </a:rPr>
              <a:t>Úspěšnost realizace aktuálně na 80%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První zdroje připravené k ověření v praxi do 31.3.2020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860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61533"/>
            <a:ext cx="10515600" cy="40191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VÝSTUPY ZE ŠKOLENÍ MOOC</a:t>
            </a:r>
            <a:endParaRPr lang="cs-CZ" b="1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683" y="1757892"/>
            <a:ext cx="4784100" cy="4351338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34667" y="1803400"/>
            <a:ext cx="5401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Nejkomplikovanější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TECHNICKÁ – tvorba videí a interaktivních prvků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Náročnost jednotlivých fází</a:t>
            </a:r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FF0000"/>
                </a:solidFill>
              </a:rPr>
              <a:t>Nejpříznivější část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Moderní verze platformy šablon na </a:t>
            </a:r>
            <a:r>
              <a:rPr lang="cs-CZ" sz="2400" dirty="0" err="1" smtClean="0"/>
              <a:t>Moodle</a:t>
            </a:r>
            <a:r>
              <a:rPr lang="cs-CZ" sz="2400" dirty="0" smtClean="0"/>
              <a:t>, usnadňující proces výuky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Variabilita řešení digitální podoby výuky na VOŠ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82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69067"/>
            <a:ext cx="10515600" cy="390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VSTUP PARTNERA – VŠKK</a:t>
            </a:r>
            <a:endParaRPr lang="cs-CZ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ING. LUKÁŠ KRABEC</a:t>
            </a:r>
          </a:p>
          <a:p>
            <a:pPr marL="0" indent="0" algn="ctr">
              <a:buNone/>
            </a:pPr>
            <a:r>
              <a:rPr lang="cs-CZ" sz="5400" b="1" dirty="0" smtClean="0"/>
              <a:t>Tvorba MOOC, interaktivní prvky</a:t>
            </a:r>
            <a:endParaRPr lang="cs-CZ" sz="54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4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latin typeface="+mn-lt"/>
              </a:rPr>
              <a:t>Příprava MOOC kurzů</a:t>
            </a: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4093" y="1631573"/>
            <a:ext cx="111238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Byly vytvořeny (pro větší přehlednost) </a:t>
            </a:r>
            <a:r>
              <a:rPr lang="cs-CZ" sz="2400" b="1" dirty="0" smtClean="0"/>
              <a:t>tři nové šablony pro přípravu obsahu MOOC </a:t>
            </a:r>
            <a:r>
              <a:rPr lang="cs-CZ" sz="2400" dirty="0" smtClean="0"/>
              <a:t>kurzů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Šablony </a:t>
            </a:r>
            <a:r>
              <a:rPr lang="cs-CZ" sz="2400" b="1" dirty="0" smtClean="0"/>
              <a:t>mají 4, 5 a 6 týdnů</a:t>
            </a:r>
            <a:r>
              <a:rPr lang="cs-CZ" sz="2400" dirty="0" smtClean="0"/>
              <a:t> a každá představuje </a:t>
            </a:r>
            <a:r>
              <a:rPr lang="cs-CZ" sz="2400" b="1" dirty="0" smtClean="0"/>
              <a:t>jeden kredit</a:t>
            </a:r>
            <a:r>
              <a:rPr lang="cs-CZ" sz="2400" dirty="0" smtClean="0"/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Každá </a:t>
            </a:r>
            <a:r>
              <a:rPr lang="cs-CZ" sz="2400" b="1" dirty="0" smtClean="0"/>
              <a:t>odbornost má vytvořit kurzy v rozsahu tří kreditů</a:t>
            </a:r>
            <a:r>
              <a:rPr lang="cs-CZ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Autoři mohou zvolit tři šablony stejné délky nebo </a:t>
            </a:r>
            <a:r>
              <a:rPr lang="cs-CZ" sz="2400" b="1" dirty="0" smtClean="0"/>
              <a:t>šablony různě kombinovat</a:t>
            </a:r>
            <a:r>
              <a:rPr lang="cs-CZ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Mohou vniknout </a:t>
            </a:r>
            <a:r>
              <a:rPr lang="cs-CZ" sz="2400" b="1" dirty="0" smtClean="0"/>
              <a:t>tři kurzy po jednom kreditu nebo jeden kurz za jeden kredit </a:t>
            </a:r>
            <a:r>
              <a:rPr lang="cs-CZ" sz="2400" dirty="0" smtClean="0"/>
              <a:t>a jeden kurz za dva kredity nebo jeden kurz za tři kredity.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Každá </a:t>
            </a:r>
            <a:r>
              <a:rPr lang="cs-CZ" sz="2400" b="1" dirty="0" smtClean="0"/>
              <a:t>šablona má vždy požadovaný rozsah 25 – 30 hod</a:t>
            </a:r>
            <a:r>
              <a:rPr lang="cs-CZ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V každém týdnu šablon je vloženo </a:t>
            </a:r>
            <a:r>
              <a:rPr lang="cs-CZ" sz="2400" b="1" dirty="0" smtClean="0"/>
              <a:t>šest témat, ale počet témat se může měnit.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Natáčená </a:t>
            </a:r>
            <a:r>
              <a:rPr lang="cs-CZ" sz="2400" b="1" dirty="0" smtClean="0">
                <a:solidFill>
                  <a:srgbClr val="FF0000"/>
                </a:solidFill>
              </a:rPr>
              <a:t>videa</a:t>
            </a:r>
            <a:r>
              <a:rPr lang="cs-CZ" sz="2400" dirty="0" smtClean="0"/>
              <a:t> k jednotlivým tématům </a:t>
            </a:r>
            <a:r>
              <a:rPr lang="cs-CZ" sz="2400" b="1" dirty="0" smtClean="0">
                <a:solidFill>
                  <a:srgbClr val="FF0000"/>
                </a:solidFill>
              </a:rPr>
              <a:t>by neměla přesáhnout 7 – 8 min</a:t>
            </a:r>
            <a:r>
              <a:rPr lang="cs-CZ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 smtClean="0"/>
              <a:t>Šablony, pokyny a vzorová vyplněná šablona, byly </a:t>
            </a:r>
            <a:r>
              <a:rPr lang="cs-CZ" sz="2400" b="1" dirty="0" smtClean="0">
                <a:solidFill>
                  <a:srgbClr val="FF0000"/>
                </a:solidFill>
              </a:rPr>
              <a:t>rozeslány autorům pomocí </a:t>
            </a:r>
            <a:r>
              <a:rPr lang="cs-CZ" sz="2400" b="1" dirty="0" err="1" smtClean="0">
                <a:solidFill>
                  <a:srgbClr val="FF0000"/>
                </a:solidFill>
              </a:rPr>
              <a:t>úkolovníku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12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Současný stav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98569"/>
              </p:ext>
            </p:extLst>
          </p:nvPr>
        </p:nvGraphicFramePr>
        <p:xfrm>
          <a:off x="698267" y="1801088"/>
          <a:ext cx="10856423" cy="3801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6667">
                  <a:extLst>
                    <a:ext uri="{9D8B030D-6E8A-4147-A177-3AD203B41FA5}">
                      <a16:colId xmlns:a16="http://schemas.microsoft.com/office/drawing/2014/main" val="5033862"/>
                    </a:ext>
                  </a:extLst>
                </a:gridCol>
                <a:gridCol w="2031788">
                  <a:extLst>
                    <a:ext uri="{9D8B030D-6E8A-4147-A177-3AD203B41FA5}">
                      <a16:colId xmlns:a16="http://schemas.microsoft.com/office/drawing/2014/main" val="2914902306"/>
                    </a:ext>
                  </a:extLst>
                </a:gridCol>
                <a:gridCol w="6337968">
                  <a:extLst>
                    <a:ext uri="{9D8B030D-6E8A-4147-A177-3AD203B41FA5}">
                      <a16:colId xmlns:a16="http://schemas.microsoft.com/office/drawing/2014/main" val="148692436"/>
                    </a:ext>
                  </a:extLst>
                </a:gridCol>
              </a:tblGrid>
              <a:tr h="63361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Odbornost</a:t>
                      </a:r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VOŠ</a:t>
                      </a:r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Počet naplněných šablon (kreditů)</a:t>
                      </a:r>
                      <a:endParaRPr lang="cs-CZ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1889798"/>
                  </a:ext>
                </a:extLst>
              </a:tr>
              <a:tr h="63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63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Ekonom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 smtClean="0">
                          <a:effectLst/>
                        </a:rPr>
                        <a:t>1 (možno přejít k realizaci)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8139851"/>
                  </a:ext>
                </a:extLst>
              </a:tr>
              <a:tr h="63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64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Palestra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4063780"/>
                  </a:ext>
                </a:extLst>
              </a:tr>
              <a:tr h="63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65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Goodwill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u="none" strike="noStrike" dirty="0" smtClean="0">
                          <a:effectLst/>
                        </a:rPr>
                        <a:t>3 (možno přejít k realizaci)</a:t>
                      </a:r>
                      <a:endParaRPr lang="cs-CZ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100286"/>
                  </a:ext>
                </a:extLst>
              </a:tr>
              <a:tr h="63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66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 err="1">
                          <a:effectLst/>
                        </a:rPr>
                        <a:t>Ahol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400075"/>
                  </a:ext>
                </a:extLst>
              </a:tr>
              <a:tr h="6336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u="none" strike="noStrike">
                          <a:effectLst/>
                        </a:rPr>
                        <a:t>Jazykový KA2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Poděbrady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809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0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7163" y="2872507"/>
            <a:ext cx="11323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rgbClr val="FF0000"/>
                </a:solidFill>
              </a:rPr>
              <a:t>TVORBA VIDEÍ, IP PRVKŮ </a:t>
            </a:r>
          </a:p>
          <a:p>
            <a:pPr algn="ctr"/>
            <a:r>
              <a:rPr lang="cs-CZ" sz="4800" b="1" dirty="0" smtClean="0">
                <a:solidFill>
                  <a:srgbClr val="FF0000"/>
                </a:solidFill>
              </a:rPr>
              <a:t>PRO ODZ A MOOC KURZY</a:t>
            </a:r>
            <a:endParaRPr lang="cs-CZ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8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Sdílený kalendář pro natáčení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95292" y="1554331"/>
            <a:ext cx="156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/>
              </a:rPr>
              <a:t>Naleznete zde: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47" y="2184935"/>
            <a:ext cx="10330905" cy="36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Ateliér pro natáčení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0" y="2690445"/>
            <a:ext cx="4822835" cy="3215223"/>
          </a:xfr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89" y="2690445"/>
            <a:ext cx="5715952" cy="32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Jak vypadá natáčení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0" y="2348563"/>
            <a:ext cx="5174473" cy="3449649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16" y="2348563"/>
            <a:ext cx="5174474" cy="34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Jak to vidím já </a:t>
            </a:r>
            <a:r>
              <a:rPr lang="cs-CZ" sz="3200" b="1" dirty="0" smtClean="0">
                <a:latin typeface="+mn-lt"/>
                <a:sym typeface="Wingdings" panose="05000000000000000000" pitchFamily="2" charset="2"/>
              </a:rPr>
              <a:t>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t="15519" r="14347" b="12951"/>
          <a:stretch/>
        </p:blipFill>
        <p:spPr>
          <a:xfrm>
            <a:off x="4390291" y="1266093"/>
            <a:ext cx="7102725" cy="49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Postprodukce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7" b="10231"/>
          <a:stretch/>
        </p:blipFill>
        <p:spPr>
          <a:xfrm>
            <a:off x="0" y="2179752"/>
            <a:ext cx="12192000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3"/>
            <a:ext cx="10515600" cy="53401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Realizace řízení – koordinace klíčových aktivit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KLÍČOVÁ AKTIVITA 3 – odborné ODZ (63,64,65,66)</a:t>
            </a: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56 realizovaných zdrojů ODZ </a:t>
            </a:r>
          </a:p>
          <a:p>
            <a:r>
              <a:rPr lang="cs-CZ" dirty="0" smtClean="0"/>
              <a:t>Na 1 zdroji 6 pozic (1 autor, 1 metodik, 2 recenzenti, 2 korektoři)</a:t>
            </a:r>
          </a:p>
          <a:p>
            <a:r>
              <a:rPr lang="cs-CZ" dirty="0" smtClean="0"/>
              <a:t>Celkově zapojeno 336 pozic v rámci realizace</a:t>
            </a:r>
          </a:p>
          <a:p>
            <a:r>
              <a:rPr lang="cs-CZ" dirty="0" smtClean="0"/>
              <a:t>K odstoupení došlo u 6 pozic (3 autoři a 3 korektoři)</a:t>
            </a:r>
            <a:endParaRPr lang="cs-CZ" dirty="0"/>
          </a:p>
          <a:p>
            <a:r>
              <a:rPr lang="cs-CZ" sz="3600" dirty="0" smtClean="0">
                <a:solidFill>
                  <a:srgbClr val="FF0000"/>
                </a:solidFill>
              </a:rPr>
              <a:t>Úspěšnost realizace aktuálně na 65%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První zdroje připravené k ověření v praxi do 31.3.2020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60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78181"/>
            <a:ext cx="3789218" cy="120325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latin typeface="+mn-lt"/>
              </a:rPr>
              <a:t>Hotová videa:</a:t>
            </a:r>
            <a:br>
              <a:rPr lang="cs-CZ" sz="32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r>
              <a:rPr lang="cs-CZ" sz="3200" dirty="0">
                <a:hlinkClick r:id="rId2"/>
              </a:rPr>
              <a:t>https://www.youtube.com/channel/UCydduSd9P7BxJCsetktWiEQ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109" t="4379"/>
          <a:stretch/>
        </p:blipFill>
        <p:spPr>
          <a:xfrm>
            <a:off x="4846636" y="1429376"/>
            <a:ext cx="7098323" cy="4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2067"/>
            <a:ext cx="10515600" cy="4034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/>
              <a:t>KLÍČOVÁ AKTIVITA 7 </a:t>
            </a:r>
          </a:p>
          <a:p>
            <a:pPr marL="0" indent="0" algn="ctr">
              <a:buNone/>
            </a:pPr>
            <a:r>
              <a:rPr lang="cs-CZ" sz="6000" b="1" dirty="0"/>
              <a:t>NÁVRH OBECNÉ VIZE, KONCEPCE A CÍLŮ VOV</a:t>
            </a:r>
            <a:endParaRPr lang="cs-CZ" sz="60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1490133"/>
            <a:ext cx="10869422" cy="46219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VOŠ ZASTUPUJÍ ISCED 6 </a:t>
            </a:r>
            <a:r>
              <a:rPr lang="cs-CZ" sz="4000" b="1" dirty="0" smtClean="0"/>
              <a:t>Klasifikace </a:t>
            </a:r>
            <a:r>
              <a:rPr lang="cs-CZ" sz="4000" b="1" dirty="0"/>
              <a:t>vzdělávacích programů (ISCED-P)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i="1" dirty="0"/>
              <a:t>647 – Druhý nebo další diplom, navazující na úspěšně ukončený bakalářský nebo jemu odpovídající program</a:t>
            </a:r>
          </a:p>
          <a:p>
            <a:r>
              <a:rPr lang="cs-CZ" dirty="0"/>
              <a:t>Do této kategorie zařazujeme vzdělávání v kurzech dalšího vzdělávání, které vysoké školy organizují pro absolventy bakalářského studia a vyšších odborných škol</a:t>
            </a:r>
            <a:r>
              <a:rPr lang="cs-CZ" dirty="0" smtClean="0"/>
              <a:t>.</a:t>
            </a:r>
          </a:p>
          <a:p>
            <a:r>
              <a:rPr lang="cs-CZ" b="1" i="1" dirty="0"/>
              <a:t>650 – Není dále definováno</a:t>
            </a:r>
          </a:p>
          <a:p>
            <a:r>
              <a:rPr lang="cs-CZ" dirty="0"/>
              <a:t>Do této kategorie jsou započítáváni absolventi vyšších odborných škol (diplomovaní specialisté, zkráceně "</a:t>
            </a:r>
            <a:r>
              <a:rPr lang="cs-CZ" dirty="0" err="1"/>
              <a:t>DiS</a:t>
            </a:r>
            <a:r>
              <a:rPr lang="cs-CZ" dirty="0"/>
              <a:t>.") nebo experimentálního vyššího studia na středních odborných školách</a:t>
            </a:r>
            <a:r>
              <a:rPr lang="cs-CZ" dirty="0" smtClean="0"/>
              <a:t>.</a:t>
            </a:r>
          </a:p>
          <a:p>
            <a:r>
              <a:rPr lang="cs-CZ" b="1" i="1" dirty="0"/>
              <a:t>655 – První diplom (3–4 roky)</a:t>
            </a:r>
          </a:p>
          <a:p>
            <a:r>
              <a:rPr lang="cs-CZ" dirty="0"/>
              <a:t>Do této kategorie spadá vzdělávání v oborech vyšších odborných škol</a:t>
            </a:r>
            <a:r>
              <a:rPr lang="cs-CZ" dirty="0" smtClean="0"/>
              <a:t>.</a:t>
            </a: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</p:spTree>
    <p:extLst>
      <p:ext uri="{BB962C8B-B14F-4D97-AF65-F5344CB8AC3E}">
        <p14:creationId xmlns:p14="http://schemas.microsoft.com/office/powerpoint/2010/main" val="29773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pic>
        <p:nvPicPr>
          <p:cNvPr id="1028" name="Picture 4" descr="ISC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46"/>
          <a:stretch/>
        </p:blipFill>
        <p:spPr bwMode="auto">
          <a:xfrm>
            <a:off x="389375" y="1413809"/>
            <a:ext cx="11340257" cy="41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53067"/>
            <a:ext cx="10515600" cy="296332"/>
          </a:xfrm>
        </p:spPr>
        <p:txBody>
          <a:bodyPr>
            <a:noAutofit/>
          </a:bodyPr>
          <a:lstStyle/>
          <a:p>
            <a:pPr algn="ctr"/>
            <a:r>
              <a:rPr lang="cs-CZ" sz="2400" dirty="0" smtClean="0"/>
              <a:t>Vzdělávací systém Německo </a:t>
            </a: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pic>
        <p:nvPicPr>
          <p:cNvPr id="3074" name="Picture 2" descr="http://3.bp.blogspot.com/-KKy9peSpPhk/VmCiQ8lV4dI/AAAAAAAABMQ/KslAYEWy0u0/s1600/skolsky-system-cesk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85"/>
          <a:stretch/>
        </p:blipFill>
        <p:spPr bwMode="auto">
          <a:xfrm>
            <a:off x="1727728" y="1676404"/>
            <a:ext cx="8663551" cy="41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  <p:pic>
        <p:nvPicPr>
          <p:cNvPr id="2050" name="Picture 2" descr="Soubor:Schéma vzdělávacího systému Japonska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0"/>
          <a:stretch/>
        </p:blipFill>
        <p:spPr bwMode="auto">
          <a:xfrm>
            <a:off x="217337" y="1701800"/>
            <a:ext cx="11684334" cy="39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3"/>
            <a:ext cx="10515600" cy="7925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BUDOUCNOST VOŠ</a:t>
            </a:r>
            <a:endParaRPr lang="cs-CZ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1933"/>
            <a:ext cx="10515600" cy="42550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 výše uvedeného je patrné, že i v mezinárodních systémech vzdělávání se vyšší odborné vzdělávání =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ú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rovni bakalářského stupně !!!</a:t>
            </a:r>
          </a:p>
          <a:p>
            <a:r>
              <a:rPr lang="cs-CZ" b="1" u="sng" dirty="0" smtClean="0">
                <a:solidFill>
                  <a:srgbClr val="FF0000"/>
                </a:solidFill>
              </a:rPr>
              <a:t>CÍL 1: </a:t>
            </a:r>
          </a:p>
          <a:p>
            <a:r>
              <a:rPr lang="cs-CZ" dirty="0" smtClean="0"/>
              <a:t>Ustanovení standardů rovnajících se VŠ vzdělávání bakalářského stupně a prostupnosti na vysokoškolské vzdělávání ISCED 7 – navazující magisterské studium. Dle kvalifikačního rámce ISCED 6 kde se nachází Bc i </a:t>
            </a:r>
            <a:r>
              <a:rPr lang="cs-CZ" dirty="0" err="1" smtClean="0"/>
              <a:t>DiS</a:t>
            </a:r>
            <a:r>
              <a:rPr lang="cs-CZ" dirty="0" smtClean="0"/>
              <a:t> se oba stupně rovnají.</a:t>
            </a:r>
          </a:p>
          <a:p>
            <a:endParaRPr lang="cs-CZ" sz="900" dirty="0"/>
          </a:p>
          <a:p>
            <a:r>
              <a:rPr lang="cs-CZ" b="1" u="sng" dirty="0" smtClean="0">
                <a:solidFill>
                  <a:srgbClr val="FF0000"/>
                </a:solidFill>
              </a:rPr>
              <a:t>CÍL 2:</a:t>
            </a:r>
          </a:p>
          <a:p>
            <a:r>
              <a:rPr lang="cs-CZ" dirty="0" smtClean="0"/>
              <a:t>Doplnění kvalifikačního rámec ISCED 5 – který v ČR nemá naplnění</a:t>
            </a:r>
          </a:p>
          <a:p>
            <a:r>
              <a:rPr lang="cs-CZ" dirty="0" smtClean="0"/>
              <a:t>Jedná se o krátkodobé cykly vzdělávání – maximální délka 1-2 roky tak aby byly konkurence schopné bakalářským oborům (jedná se o specializované profesně zaměřené kurzy)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5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5667"/>
            <a:ext cx="10515600" cy="444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/>
              <a:t>DĚKUJEME VÁM ZA POZORNOST</a:t>
            </a:r>
          </a:p>
          <a:p>
            <a:pPr marL="0" indent="0" algn="ctr">
              <a:buNone/>
            </a:pPr>
            <a:r>
              <a:rPr lang="cs-CZ" sz="6000" b="1" dirty="0"/>
              <a:t>a</a:t>
            </a:r>
            <a:endParaRPr lang="cs-CZ" sz="6000" b="1" dirty="0" smtClean="0"/>
          </a:p>
          <a:p>
            <a:pPr marL="0" indent="0" algn="ctr">
              <a:buNone/>
            </a:pPr>
            <a:r>
              <a:rPr lang="cs-CZ" sz="6000" b="1" dirty="0"/>
              <a:t>t</a:t>
            </a:r>
            <a:r>
              <a:rPr lang="cs-CZ" sz="6000" b="1" dirty="0" smtClean="0"/>
              <a:t>ěšíme se na další realizaci k cíli projektu VOV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VSTUP PARTNERA - ČVUT</a:t>
            </a:r>
          </a:p>
          <a:p>
            <a:pPr marL="0" indent="0" algn="ctr">
              <a:buNone/>
            </a:pPr>
            <a:r>
              <a:rPr lang="cs-CZ" sz="6000" b="1" dirty="0" smtClean="0">
                <a:solidFill>
                  <a:srgbClr val="FF0000"/>
                </a:solidFill>
              </a:rPr>
              <a:t>Ing. Tomáš Zeman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Vyšší odborná škola, Obchodní akademie, Střední odborná škola a Jazyková škola EKONOM, o.p.s. Litoměřice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1"/>
            <a:ext cx="9144000" cy="2393432"/>
          </a:xfrm>
        </p:spPr>
        <p:txBody>
          <a:bodyPr/>
          <a:lstStyle/>
          <a:p>
            <a:r>
              <a:rPr lang="cs-CZ" dirty="0" smtClean="0"/>
              <a:t>Tvorba </a:t>
            </a:r>
            <a:r>
              <a:rPr lang="cs-CZ" dirty="0" err="1" smtClean="0"/>
              <a:t>ODZ</a:t>
            </a:r>
            <a:r>
              <a:rPr lang="cs-CZ" dirty="0" smtClean="0"/>
              <a:t> v KA2 a KA3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62981"/>
          </a:xfrm>
        </p:spPr>
        <p:txBody>
          <a:bodyPr/>
          <a:lstStyle/>
          <a:p>
            <a:r>
              <a:rPr lang="cs-CZ" dirty="0" smtClean="0"/>
              <a:t>Tomáš Zeman, ČVUT v Praze</a:t>
            </a:r>
          </a:p>
          <a:p>
            <a:endParaRPr lang="cs-CZ" dirty="0"/>
          </a:p>
          <a:p>
            <a:r>
              <a:rPr lang="cs-CZ" b="1" dirty="0" smtClean="0"/>
              <a:t>28. </a:t>
            </a:r>
            <a:r>
              <a:rPr lang="cs-CZ" b="1" dirty="0"/>
              <a:t>ú</a:t>
            </a:r>
            <a:r>
              <a:rPr lang="cs-CZ" b="1" dirty="0" smtClean="0"/>
              <a:t>nora </a:t>
            </a:r>
            <a:r>
              <a:rPr lang="cs-CZ" b="1" smtClean="0"/>
              <a:t>2020 – Ostrava</a:t>
            </a:r>
            <a:endParaRPr lang="cs-CZ" b="1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16531"/>
            <a:ext cx="9144000" cy="2393432"/>
          </a:xfrm>
        </p:spPr>
        <p:txBody>
          <a:bodyPr/>
          <a:lstStyle/>
          <a:p>
            <a:r>
              <a:rPr lang="cs-CZ" dirty="0" smtClean="0"/>
              <a:t>Obecné poznámky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Vývojové kroky ODZ	</a:t>
            </a:r>
            <a:endParaRPr lang="cs-CZ" sz="3200" b="1" dirty="0">
              <a:latin typeface="+mn-lt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74266"/>
            <a:ext cx="5181600" cy="3054055"/>
          </a:xfrm>
          <a:prstGeom prst="rect">
            <a:avLst/>
          </a:prstGeo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26800"/>
            <a:ext cx="5181600" cy="3548987"/>
          </a:xfrm>
          <a:prstGeom prst="rect">
            <a:avLst/>
          </a:prstGeom>
        </p:spPr>
      </p:pic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V="1">
            <a:off x="2057400" y="5518299"/>
            <a:ext cx="0" cy="435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057400" y="5954233"/>
            <a:ext cx="3880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5943600" y="5954233"/>
            <a:ext cx="0" cy="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5938284" y="2142460"/>
            <a:ext cx="0" cy="3811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5938284" y="2115879"/>
            <a:ext cx="1446028" cy="21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378996" y="2121196"/>
            <a:ext cx="0" cy="154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29432"/>
            <a:ext cx="10515600" cy="1219131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+mn-lt"/>
              </a:rPr>
              <a:t>Spolupráce s autory, korektory a recenzenty</a:t>
            </a:r>
            <a:endParaRPr lang="cs-CZ" sz="3200" b="1" dirty="0">
              <a:latin typeface="+mn-lt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4755" y="6208295"/>
            <a:ext cx="5823284" cy="513181"/>
          </a:xfrm>
        </p:spPr>
        <p:txBody>
          <a:bodyPr/>
          <a:lstStyle/>
          <a:p>
            <a:r>
              <a:rPr lang="en-US" b="0" dirty="0" err="1" smtClean="0"/>
              <a:t>Vyšší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, </a:t>
            </a:r>
            <a:r>
              <a:rPr lang="en-US" b="0" dirty="0" err="1" smtClean="0"/>
              <a:t>Obchodní</a:t>
            </a:r>
            <a:r>
              <a:rPr lang="en-US" b="0" dirty="0" smtClean="0"/>
              <a:t> </a:t>
            </a:r>
            <a:r>
              <a:rPr lang="en-US" b="0" dirty="0" err="1" smtClean="0"/>
              <a:t>akademie</a:t>
            </a:r>
            <a:r>
              <a:rPr lang="en-US" b="0" dirty="0" smtClean="0"/>
              <a:t>, </a:t>
            </a:r>
            <a:r>
              <a:rPr lang="en-US" b="0" dirty="0" err="1" smtClean="0"/>
              <a:t>Střední</a:t>
            </a:r>
            <a:r>
              <a:rPr lang="en-US" b="0" dirty="0" smtClean="0"/>
              <a:t> </a:t>
            </a:r>
            <a:r>
              <a:rPr lang="en-US" b="0" dirty="0" err="1" smtClean="0"/>
              <a:t>odborná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a </a:t>
            </a:r>
            <a:r>
              <a:rPr lang="en-US" b="0" dirty="0" err="1" smtClean="0"/>
              <a:t>Jazyková</a:t>
            </a:r>
            <a:r>
              <a:rPr lang="en-US" b="0" dirty="0" smtClean="0"/>
              <a:t> </a:t>
            </a:r>
            <a:r>
              <a:rPr lang="en-US" b="0" dirty="0" err="1" smtClean="0"/>
              <a:t>škola</a:t>
            </a:r>
            <a:r>
              <a:rPr lang="en-US" b="0" dirty="0" smtClean="0"/>
              <a:t> </a:t>
            </a:r>
            <a:endParaRPr lang="cs-CZ" b="0" dirty="0" smtClean="0"/>
          </a:p>
          <a:p>
            <a:r>
              <a:rPr lang="en-US" b="0" dirty="0" smtClean="0"/>
              <a:t>EKONOM, </a:t>
            </a:r>
            <a:r>
              <a:rPr lang="en-US" b="0" dirty="0" err="1" smtClean="0"/>
              <a:t>o.p.s</a:t>
            </a:r>
            <a:r>
              <a:rPr lang="en-US" b="0" dirty="0" smtClean="0"/>
              <a:t>. Litoměřice</a:t>
            </a:r>
            <a:endParaRPr lang="en-US" b="0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6891688" y="6189044"/>
            <a:ext cx="5053271" cy="550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cap="all" dirty="0" smtClean="0"/>
              <a:t>Operační program – výzkum, vývoj, vzdělávání</a:t>
            </a:r>
          </a:p>
          <a:p>
            <a:r>
              <a:rPr lang="cs-CZ" b="0" cap="all" dirty="0" smtClean="0"/>
              <a:t>VÝZVA </a:t>
            </a:r>
            <a:r>
              <a:rPr lang="cs-CZ" b="0" cap="all" dirty="0"/>
              <a:t>Č. 02_16_041 VYŠŠÍ ODBORNÉ ŠKOLY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14 půldenních školení pro autory</a:t>
            </a:r>
          </a:p>
          <a:p>
            <a:r>
              <a:rPr lang="cs-CZ" dirty="0" smtClean="0"/>
              <a:t>5 on-line školení</a:t>
            </a:r>
          </a:p>
          <a:p>
            <a:r>
              <a:rPr lang="cs-CZ" dirty="0" smtClean="0"/>
              <a:t>mailová korespondence – 1526 podnětů a odpovědí</a:t>
            </a:r>
          </a:p>
          <a:p>
            <a:r>
              <a:rPr lang="cs-CZ" dirty="0" err="1" smtClean="0"/>
              <a:t>úkolovník</a:t>
            </a:r>
            <a:r>
              <a:rPr lang="cs-CZ" dirty="0" smtClean="0"/>
              <a:t> interakce s tvůrci:</a:t>
            </a:r>
          </a:p>
          <a:p>
            <a:pPr lvl="1"/>
            <a:r>
              <a:rPr lang="cs-CZ" dirty="0" smtClean="0"/>
              <a:t>autoři: 2086 interakcí</a:t>
            </a:r>
          </a:p>
          <a:p>
            <a:pPr lvl="1"/>
            <a:r>
              <a:rPr lang="cs-CZ" dirty="0"/>
              <a:t>korektoři: </a:t>
            </a:r>
            <a:r>
              <a:rPr lang="cs-CZ" dirty="0" smtClean="0"/>
              <a:t>669</a:t>
            </a:r>
            <a:r>
              <a:rPr lang="cs-CZ" dirty="0"/>
              <a:t> interakcí</a:t>
            </a:r>
            <a:endParaRPr lang="cs-CZ" dirty="0" smtClean="0"/>
          </a:p>
          <a:p>
            <a:pPr lvl="1"/>
            <a:r>
              <a:rPr lang="cs-CZ" dirty="0" smtClean="0"/>
              <a:t>recenzenti: 247</a:t>
            </a:r>
            <a:r>
              <a:rPr lang="cs-CZ" dirty="0"/>
              <a:t> </a:t>
            </a:r>
            <a:r>
              <a:rPr lang="cs-CZ" dirty="0" smtClean="0"/>
              <a:t>interakcí</a:t>
            </a:r>
          </a:p>
          <a:p>
            <a:r>
              <a:rPr lang="cs-CZ" dirty="0" smtClean="0"/>
              <a:t>celkem 7425 logů z </a:t>
            </a:r>
            <a:r>
              <a:rPr lang="cs-CZ" dirty="0" err="1" smtClean="0"/>
              <a:t>úkolovníku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29" y="277790"/>
            <a:ext cx="1458781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VOV PREZENTA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 VOV PREZENTACE" id="{CE6FAEF6-A793-4F14-982D-346B0CBB1DB3}" vid="{FA1490A7-E3D4-4BFF-A3A4-D470F3E523B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VOV PREZENTACE</Template>
  <TotalTime>48539</TotalTime>
  <Words>2794</Words>
  <Application>Microsoft Office PowerPoint</Application>
  <PresentationFormat>Širokoúhlá obrazovka</PresentationFormat>
  <Paragraphs>450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Wingdings</vt:lpstr>
      <vt:lpstr>projekt VOV PREZENTACE</vt:lpstr>
      <vt:lpstr>KONFERENCE VOV EKO</vt:lpstr>
      <vt:lpstr>Klíčová aktivita 1 – ŘÍZENÍ PROJEKTU</vt:lpstr>
      <vt:lpstr>Realizace řízení – koordinace klíčových aktivit</vt:lpstr>
      <vt:lpstr>Realizace řízení – koordinace klíčových aktivit</vt:lpstr>
      <vt:lpstr>Prezentace aplikace PowerPoint</vt:lpstr>
      <vt:lpstr>Tvorba ODZ v KA2 a KA3</vt:lpstr>
      <vt:lpstr>Obecné poznámky</vt:lpstr>
      <vt:lpstr>Vývojové kroky ODZ </vt:lpstr>
      <vt:lpstr>Spolupráce s autory, korektory a recenzenty</vt:lpstr>
      <vt:lpstr>Aktuální stav tvorby ODZ (KA2 + KA3) k 23. 2. 2020</vt:lpstr>
      <vt:lpstr>KA2 – Tvorba ODZ využitelných pro výuku odborného cizího jazyka ve VOV</vt:lpstr>
      <vt:lpstr>Aktuální stav tvorby ODZ – KA2 (němčina)</vt:lpstr>
      <vt:lpstr>Aktuální stav tvorby ODZ – KA2 (angličtina)</vt:lpstr>
      <vt:lpstr>Aktuální analýza zpoždění – KA2</vt:lpstr>
      <vt:lpstr>KA3 – Tvorba ODZ využitelných pro výuku odborných předmětů ve VOV</vt:lpstr>
      <vt:lpstr>Aktuální stav tvorby ODZ – KA3 (čeština)</vt:lpstr>
      <vt:lpstr>Aktuální analýza zpoždění – KA3</vt:lpstr>
      <vt:lpstr>Převod ODZ do on-line prostředí</vt:lpstr>
      <vt:lpstr>Postup prací</vt:lpstr>
      <vt:lpstr>SW nástroj pro převod všech objektů do on-line prostředí</vt:lpstr>
      <vt:lpstr>Prezentace aplikace PowerPoint</vt:lpstr>
      <vt:lpstr>Prezentace aplikace PowerPoint</vt:lpstr>
      <vt:lpstr>Prezentace aplikace PowerPoint</vt:lpstr>
      <vt:lpstr>AKTUÁLNÍ STAV VOŠ A VŠ BAKALÁŘSKÝ STUPEŇ VZDĚLÁVÁNÍ</vt:lpstr>
      <vt:lpstr>Prezentace aplikace PowerPoint</vt:lpstr>
      <vt:lpstr>STUDIE STANDARDIZOVANÝCH POVOLÁNÍ</vt:lpstr>
      <vt:lpstr>CENTRALIZOVANÝ PORTÁL PRAXÍ - harmonogram</vt:lpstr>
      <vt:lpstr>Prezentace aplikace PowerPoint</vt:lpstr>
      <vt:lpstr>Vytvořen MOOC kurz – úvod do tvorby MOOC</vt:lpstr>
      <vt:lpstr>VÝSTUPY ZE ŠKOLENÍ MOOC</vt:lpstr>
      <vt:lpstr>Prezentace aplikace PowerPoint</vt:lpstr>
      <vt:lpstr>Příprava MOOC kurzů</vt:lpstr>
      <vt:lpstr>Současný stav</vt:lpstr>
      <vt:lpstr>Prezentace aplikace PowerPoint</vt:lpstr>
      <vt:lpstr>Sdílený kalendář pro natáčení</vt:lpstr>
      <vt:lpstr>Ateliér pro natáčení</vt:lpstr>
      <vt:lpstr>Jak vypadá natáčení</vt:lpstr>
      <vt:lpstr>Jak to vidím já </vt:lpstr>
      <vt:lpstr>Postprodukce</vt:lpstr>
      <vt:lpstr>Hotová videa:  https://www.youtube.com/channel/UCydduSd9P7BxJCsetktWiEQ</vt:lpstr>
      <vt:lpstr>Prezentace aplikace PowerPoint</vt:lpstr>
      <vt:lpstr>Prezentace aplikace PowerPoint</vt:lpstr>
      <vt:lpstr>Prezentace aplikace PowerPoint</vt:lpstr>
      <vt:lpstr>Vzdělávací systém Německo </vt:lpstr>
      <vt:lpstr>Prezentace aplikace PowerPoint</vt:lpstr>
      <vt:lpstr>BUDOUCNOST VOŠ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KONFERENCE VOV</dc:title>
  <dc:creator>Ing. Jitka Nováková</dc:creator>
  <cp:lastModifiedBy>Hewlett-Packard Company</cp:lastModifiedBy>
  <cp:revision>111</cp:revision>
  <cp:lastPrinted>2018-05-24T05:59:00Z</cp:lastPrinted>
  <dcterms:created xsi:type="dcterms:W3CDTF">2018-05-08T11:36:56Z</dcterms:created>
  <dcterms:modified xsi:type="dcterms:W3CDTF">2020-02-26T21:02:29Z</dcterms:modified>
</cp:coreProperties>
</file>